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7" r:id="rId6"/>
    <p:sldId id="269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Current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Institutional managing Agriculture in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Current Challenges for Agriculture sector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Current Policies, Programs and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Impacts of Climate Change on Agriculture and Allied sectors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Strategies and to address Climate Change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Agricultural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/>
              <a:t>Long term Strategies-Agriculture</a:t>
            </a:r>
          </a:p>
          <a:p>
            <a:r>
              <a:rPr lang="en-US" sz="2000" dirty="0" smtClean="0"/>
              <a:t>Develop state wide data base on characteristics of each farming land for developing farm level crop management systems</a:t>
            </a:r>
          </a:p>
          <a:p>
            <a:r>
              <a:rPr lang="en-US" sz="2000" dirty="0" smtClean="0"/>
              <a:t>Training farmers on understanding weather adversities and training them to adopt suitable practices</a:t>
            </a:r>
          </a:p>
          <a:p>
            <a:r>
              <a:rPr lang="en-US" sz="2000" dirty="0" smtClean="0"/>
              <a:t>Testing and improving thermal resistant and water stress resistant rice varieties</a:t>
            </a:r>
          </a:p>
          <a:p>
            <a:r>
              <a:rPr lang="en-US" sz="2000" dirty="0" smtClean="0"/>
              <a:t>Support research on crop insurance for managing risk of increasing intensities of extreme events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Strategies for Fisheries</a:t>
            </a:r>
          </a:p>
          <a:p>
            <a:r>
              <a:rPr lang="en-US" sz="2000" dirty="0" smtClean="0"/>
              <a:t>Map and Track</a:t>
            </a:r>
            <a:r>
              <a:rPr lang="en-US" sz="2000" u="sng" dirty="0" smtClean="0"/>
              <a:t> </a:t>
            </a:r>
            <a:r>
              <a:rPr lang="en-US" sz="2000" dirty="0" smtClean="0"/>
              <a:t>coastal marine ecosystem to maximize fish catch, off the coast of Tamil Nadu in conjunction with SST and distribution of Chlorophyll concentrations</a:t>
            </a:r>
          </a:p>
          <a:p>
            <a:r>
              <a:rPr lang="en-US" sz="2000" dirty="0" smtClean="0"/>
              <a:t>Undertaking modeling studies to predict fish catch in long term time scales</a:t>
            </a:r>
          </a:p>
          <a:p>
            <a:r>
              <a:rPr lang="en-US" sz="2000" dirty="0" smtClean="0"/>
              <a:t>Undertake scientific studies to identify native fish suitable for inland fisheries in a warming scenario</a:t>
            </a:r>
          </a:p>
          <a:p>
            <a:r>
              <a:rPr lang="en-US" sz="2000" dirty="0" smtClean="0"/>
              <a:t>Promote seed farms for fish that can withstand thermal resistance in a warming climate</a:t>
            </a:r>
          </a:p>
          <a:p>
            <a:r>
              <a:rPr lang="en-US" sz="2000" dirty="0" smtClean="0"/>
              <a:t>Diversify livelihoods amongst coastal fishing communities</a:t>
            </a:r>
          </a:p>
          <a:p>
            <a:r>
              <a:rPr lang="en-US" sz="2000" dirty="0" smtClean="0"/>
              <a:t>Easier access to insurance and credit</a:t>
            </a:r>
          </a:p>
          <a:p>
            <a:r>
              <a:rPr lang="en-US" sz="2000" dirty="0" smtClean="0"/>
              <a:t>Establishing community FM station for communicating information during times of disaster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Strategies for Live-Stock Sector</a:t>
            </a:r>
          </a:p>
          <a:p>
            <a:r>
              <a:rPr lang="en-US" sz="2000" dirty="0" smtClean="0"/>
              <a:t>Promote leguminous feed production in degraded pasture lands in villages</a:t>
            </a:r>
          </a:p>
          <a:p>
            <a:r>
              <a:rPr lang="en-US" sz="2000" dirty="0" smtClean="0"/>
              <a:t>Promote herbal and microbial feed additives, organic mineral supplements for better bioavailability and improved health and production of cross bred livestock</a:t>
            </a:r>
          </a:p>
          <a:p>
            <a:r>
              <a:rPr lang="en-US" sz="2000" dirty="0" smtClean="0"/>
              <a:t>Undertake genetic studies on disease resistance in domestic species of livestock.</a:t>
            </a:r>
          </a:p>
          <a:p>
            <a:r>
              <a:rPr lang="en-US" sz="2000" dirty="0" smtClean="0"/>
              <a:t>Promote green fodder cultivation as one of the multiple crops to bridge fodder gap and avail fodder during drought.</a:t>
            </a:r>
          </a:p>
          <a:p>
            <a:r>
              <a:rPr lang="en-US" sz="2000" dirty="0" smtClean="0"/>
              <a:t>Ensure adequate animal housing and dedicated ponds for bathing</a:t>
            </a:r>
          </a:p>
          <a:p>
            <a:r>
              <a:rPr lang="en-US" sz="2000" dirty="0" smtClean="0"/>
              <a:t>Intensify disease surveillance and develop forecasting of disease outbreaks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Promote cross breeding with indigenous varieties to improve resilience of cross breed's to climate change</a:t>
            </a:r>
          </a:p>
          <a:p>
            <a:r>
              <a:rPr lang="en-US" sz="2000" dirty="0" smtClean="0"/>
              <a:t>Promote dairy development in villages by training more women on animal care, animal disease reporting, and nutrition for optimizing milk production at household level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hi Baru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Current Status </a:t>
            </a:r>
          </a:p>
          <a:p>
            <a:r>
              <a:rPr lang="en-US" sz="2000" dirty="0" smtClean="0"/>
              <a:t>13 percent of the State GSDP is from agriculture sector, 40 percent population dependent on it.</a:t>
            </a:r>
          </a:p>
          <a:p>
            <a:r>
              <a:rPr lang="en-US" sz="2000" dirty="0" smtClean="0"/>
              <a:t>An impact on the agricultural sector would effect the secondary and tertiary sectors  </a:t>
            </a:r>
          </a:p>
          <a:p>
            <a:r>
              <a:rPr lang="en-US" sz="2000" dirty="0" smtClean="0"/>
              <a:t>Rice, which is water dependent, is one of the major crops grown</a:t>
            </a:r>
          </a:p>
          <a:p>
            <a:r>
              <a:rPr lang="en-US" sz="2000" u="sng" dirty="0" smtClean="0"/>
              <a:t>Horticulture</a:t>
            </a:r>
            <a:r>
              <a:rPr lang="en-US" sz="2000" dirty="0" smtClean="0"/>
              <a:t>-grown after the National Horticulture Mission; Area used for  Horticulture production has improved steadily over the years</a:t>
            </a:r>
          </a:p>
          <a:p>
            <a:r>
              <a:rPr lang="en-US" sz="2000" u="sng" dirty="0" smtClean="0"/>
              <a:t>Animal Husbandry and Dairying</a:t>
            </a:r>
            <a:r>
              <a:rPr lang="en-US" sz="2000" dirty="0" smtClean="0"/>
              <a:t>-constitutes 24.80 percent of the total agriculture and its allied sectors; large number of women workers in the area; decrease in indigenous cattle population by 27.79 percent; the state contributes to 18.27 percent of egg, 8.78 percent of meat and 5.61 percent of milk production in India.</a:t>
            </a:r>
          </a:p>
          <a:p>
            <a:r>
              <a:rPr lang="en-US" sz="2000" u="sng" dirty="0" smtClean="0"/>
              <a:t>Fisheries</a:t>
            </a:r>
            <a:r>
              <a:rPr lang="en-US" sz="2000" dirty="0" smtClean="0"/>
              <a:t>-The marine fish potential of the State is estimated at 7.00 </a:t>
            </a:r>
            <a:r>
              <a:rPr lang="en-US" sz="2000" dirty="0" err="1" smtClean="0"/>
              <a:t>lakh</a:t>
            </a:r>
            <a:r>
              <a:rPr lang="en-US" sz="2000" dirty="0" smtClean="0"/>
              <a:t> metric </a:t>
            </a:r>
            <a:r>
              <a:rPr lang="en-US" sz="2000" dirty="0" err="1" smtClean="0"/>
              <a:t>tonnes</a:t>
            </a:r>
            <a:r>
              <a:rPr lang="en-US" sz="2000" dirty="0" smtClean="0"/>
              <a:t>, it is the state with the highest amount of fish catch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200" b="1" dirty="0" smtClean="0"/>
              <a:t>Current Challenges</a:t>
            </a:r>
          </a:p>
          <a:p>
            <a:pPr marL="514350" indent="-514350">
              <a:buNone/>
            </a:pPr>
            <a:r>
              <a:rPr lang="en-US" sz="2000" dirty="0" smtClean="0"/>
              <a:t>1) Vulnerability of Dry land agriculture, few reasons-</a:t>
            </a:r>
          </a:p>
          <a:p>
            <a:pPr marL="514350" indent="-514350"/>
            <a:r>
              <a:rPr lang="en-US" sz="2000" dirty="0" smtClean="0"/>
              <a:t>Less soil moisture due to lack of rainfall</a:t>
            </a:r>
          </a:p>
          <a:p>
            <a:pPr marL="514350" indent="-514350"/>
            <a:r>
              <a:rPr lang="en-US" sz="2000" dirty="0" smtClean="0"/>
              <a:t>Decline in organic matter content</a:t>
            </a:r>
          </a:p>
          <a:p>
            <a:pPr marL="514350" indent="-514350"/>
            <a:r>
              <a:rPr lang="en-US" sz="2000" dirty="0" smtClean="0"/>
              <a:t>Death of suitable rain fed varieties </a:t>
            </a:r>
          </a:p>
          <a:p>
            <a:pPr marL="514350" indent="-514350"/>
            <a:r>
              <a:rPr lang="en-US" sz="2000" dirty="0" smtClean="0"/>
              <a:t>Decrease in adoption of crop management practices</a:t>
            </a:r>
          </a:p>
          <a:p>
            <a:pPr marL="514350" indent="-514350"/>
            <a:r>
              <a:rPr lang="en-US" sz="2000" dirty="0" smtClean="0"/>
              <a:t>Poor rain water management</a:t>
            </a:r>
          </a:p>
          <a:p>
            <a:pPr marL="514350" indent="-514350"/>
            <a:r>
              <a:rPr lang="en-US" sz="2000" dirty="0" smtClean="0"/>
              <a:t>Increased farm mechanization</a:t>
            </a:r>
          </a:p>
          <a:p>
            <a:pPr marL="514350" indent="-514350">
              <a:buNone/>
            </a:pPr>
            <a:r>
              <a:rPr lang="en-US" sz="2000" dirty="0" smtClean="0"/>
              <a:t>2) Crops</a:t>
            </a:r>
          </a:p>
          <a:p>
            <a:pPr marL="514350" indent="-514350"/>
            <a:r>
              <a:rPr lang="en-US" sz="2000" dirty="0" smtClean="0"/>
              <a:t>50 percent of area is under rain-fed cultivation, highly monsoon dependent</a:t>
            </a:r>
          </a:p>
          <a:p>
            <a:pPr marL="514350" indent="-514350"/>
            <a:r>
              <a:rPr lang="en-US" sz="2000" dirty="0" smtClean="0"/>
              <a:t>Shrinking agricultural lands</a:t>
            </a:r>
          </a:p>
          <a:p>
            <a:pPr marL="514350" indent="-514350"/>
            <a:r>
              <a:rPr lang="en-US" sz="2000" dirty="0" smtClean="0"/>
              <a:t>Chemical invasive agriculture</a:t>
            </a:r>
          </a:p>
          <a:p>
            <a:pPr marL="514350" indent="-514350"/>
            <a:r>
              <a:rPr lang="en-US" sz="2000" dirty="0" smtClean="0"/>
              <a:t>Exhausted nutrients in the soil</a:t>
            </a:r>
          </a:p>
          <a:p>
            <a:pPr marL="514350" indent="-514350"/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3) Livestock</a:t>
            </a:r>
          </a:p>
          <a:p>
            <a:pPr marL="514350" indent="-514350"/>
            <a:r>
              <a:rPr lang="en-US" sz="2000" dirty="0" smtClean="0"/>
              <a:t>Increase in diseases of livestock-especially Foot and Mouth diseases that effect the young livestock</a:t>
            </a:r>
          </a:p>
          <a:p>
            <a:pPr marL="514350" indent="-514350"/>
            <a:r>
              <a:rPr lang="en-US" sz="2000" dirty="0" smtClean="0"/>
              <a:t>Decrease in available fodder</a:t>
            </a:r>
          </a:p>
          <a:p>
            <a:pPr marL="514350" indent="-514350"/>
            <a:r>
              <a:rPr lang="en-US" sz="2000" dirty="0" smtClean="0"/>
              <a:t>Decrease in cross breeding</a:t>
            </a:r>
          </a:p>
          <a:p>
            <a:pPr marL="514350" indent="-514350">
              <a:buNone/>
            </a:pPr>
            <a:r>
              <a:rPr lang="en-US" sz="2000" dirty="0" smtClean="0"/>
              <a:t>4) Fisheries</a:t>
            </a:r>
          </a:p>
          <a:p>
            <a:pPr marL="514350" indent="-514350"/>
            <a:r>
              <a:rPr lang="en-US" sz="2000" dirty="0" smtClean="0"/>
              <a:t>The highest of fisheries has been reached</a:t>
            </a:r>
          </a:p>
          <a:p>
            <a:pPr marL="514350" indent="-514350"/>
            <a:r>
              <a:rPr lang="en-US" sz="2000" dirty="0" smtClean="0"/>
              <a:t>Safety of the fishermen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200" b="1" dirty="0" smtClean="0"/>
              <a:t>Current Policies, Programs and Projects</a:t>
            </a:r>
            <a:endParaRPr lang="en-US" sz="2200" u="sng" dirty="0" smtClean="0"/>
          </a:p>
          <a:p>
            <a:pPr marL="514350" indent="-514350">
              <a:buNone/>
            </a:pPr>
            <a:r>
              <a:rPr lang="en-US" sz="2000" u="sng" dirty="0" smtClean="0"/>
              <a:t>Agriculture Programs</a:t>
            </a:r>
          </a:p>
          <a:p>
            <a:pPr marL="514350" indent="-514350"/>
            <a:r>
              <a:rPr lang="en-US" sz="2000" dirty="0" smtClean="0"/>
              <a:t>Cereal Development Program</a:t>
            </a:r>
          </a:p>
          <a:p>
            <a:pPr marL="514350" indent="-514350"/>
            <a:r>
              <a:rPr lang="en-US" sz="2000" dirty="0" err="1" smtClean="0"/>
              <a:t>Rainfed</a:t>
            </a:r>
            <a:r>
              <a:rPr lang="en-US" sz="2000" dirty="0" smtClean="0"/>
              <a:t> Area Development Program (RADP)</a:t>
            </a:r>
          </a:p>
          <a:p>
            <a:pPr marL="514350" indent="-514350"/>
            <a:r>
              <a:rPr lang="en-US" sz="2000" dirty="0" smtClean="0"/>
              <a:t>Accelerated Pulses Production Program</a:t>
            </a:r>
          </a:p>
          <a:p>
            <a:pPr marL="514350" indent="-514350"/>
            <a:r>
              <a:rPr lang="en-US" sz="2000" dirty="0" smtClean="0"/>
              <a:t>Seed Village scheme</a:t>
            </a:r>
          </a:p>
          <a:p>
            <a:pPr marL="514350" indent="-514350">
              <a:buNone/>
            </a:pPr>
            <a:r>
              <a:rPr lang="en-US" sz="2000" u="sng" dirty="0" smtClean="0"/>
              <a:t>Horticulture Programs</a:t>
            </a:r>
          </a:p>
          <a:p>
            <a:pPr marL="514350" indent="-514350"/>
            <a:r>
              <a:rPr lang="en-US" sz="2000" dirty="0" smtClean="0"/>
              <a:t>Integrated Horticulture Development Scheme</a:t>
            </a:r>
          </a:p>
          <a:p>
            <a:pPr marL="514350" indent="-514350"/>
            <a:r>
              <a:rPr lang="en-US" sz="2000" dirty="0" smtClean="0"/>
              <a:t>Horticulture Training Centers</a:t>
            </a:r>
          </a:p>
          <a:p>
            <a:pPr marL="514350" indent="-514350"/>
            <a:r>
              <a:rPr lang="en-US" sz="2000" dirty="0" smtClean="0"/>
              <a:t>Integrated Tribal Development Program</a:t>
            </a:r>
          </a:p>
          <a:p>
            <a:pPr marL="514350" indent="-514350"/>
            <a:r>
              <a:rPr lang="en-US" sz="2000" dirty="0" smtClean="0"/>
              <a:t>Western </a:t>
            </a:r>
            <a:r>
              <a:rPr lang="en-US" sz="2000" dirty="0" err="1" smtClean="0"/>
              <a:t>Ghat</a:t>
            </a:r>
            <a:r>
              <a:rPr lang="en-US" sz="2000" dirty="0" smtClean="0"/>
              <a:t> Development Program</a:t>
            </a:r>
          </a:p>
          <a:p>
            <a:pPr marL="514350" indent="-514350">
              <a:buNone/>
            </a:pPr>
            <a:r>
              <a:rPr lang="en-US" sz="2000" u="sng" dirty="0" smtClean="0"/>
              <a:t>Animal Husbandry Programs</a:t>
            </a:r>
          </a:p>
          <a:p>
            <a:pPr marL="514350" indent="-514350"/>
            <a:r>
              <a:rPr lang="en-US" sz="2000" dirty="0" smtClean="0"/>
              <a:t>Fodder development scheme</a:t>
            </a:r>
          </a:p>
          <a:p>
            <a:pPr marL="514350" indent="-514350"/>
            <a:r>
              <a:rPr lang="en-US" sz="2000" dirty="0" err="1" smtClean="0"/>
              <a:t>Kalnadai</a:t>
            </a:r>
            <a:r>
              <a:rPr lang="en-US" sz="2000" dirty="0" smtClean="0"/>
              <a:t> </a:t>
            </a:r>
            <a:r>
              <a:rPr lang="en-US" sz="2000" dirty="0" err="1" smtClean="0"/>
              <a:t>Padhukappu</a:t>
            </a:r>
            <a:r>
              <a:rPr lang="en-US" sz="2000" dirty="0" smtClean="0"/>
              <a:t> </a:t>
            </a:r>
            <a:r>
              <a:rPr lang="en-US" sz="2000" dirty="0" err="1" smtClean="0"/>
              <a:t>Thittam</a:t>
            </a:r>
            <a:r>
              <a:rPr lang="en-US" sz="2000" dirty="0" smtClean="0"/>
              <a:t> (Health Camps for animals and poultry)</a:t>
            </a:r>
          </a:p>
          <a:p>
            <a:pPr marL="514350" indent="-514350"/>
            <a:r>
              <a:rPr lang="en-US" sz="2000" dirty="0" smtClean="0"/>
              <a:t>Renovation of veterinary institutions</a:t>
            </a:r>
          </a:p>
          <a:p>
            <a:pPr marL="514350" indent="-514350"/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102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2000" dirty="0" smtClean="0"/>
              <a:t>National Mission for protein supplement</a:t>
            </a:r>
          </a:p>
          <a:p>
            <a:pPr marL="514350" indent="-514350"/>
            <a:r>
              <a:rPr lang="en-US" sz="2000" dirty="0" smtClean="0"/>
              <a:t>Conservation of indigenous species</a:t>
            </a:r>
          </a:p>
          <a:p>
            <a:pPr marL="514350" indent="-514350">
              <a:buNone/>
            </a:pPr>
            <a:r>
              <a:rPr lang="en-US" sz="2000" u="sng" dirty="0" smtClean="0"/>
              <a:t>Dairy Development Programs</a:t>
            </a:r>
          </a:p>
          <a:p>
            <a:pPr marL="514350" indent="-514350"/>
            <a:r>
              <a:rPr lang="en-US" sz="2000" dirty="0" smtClean="0"/>
              <a:t>Intensive Dairy Development Program</a:t>
            </a:r>
          </a:p>
          <a:p>
            <a:pPr marL="514350" indent="-514350"/>
            <a:r>
              <a:rPr lang="en-US" sz="2000" dirty="0" smtClean="0"/>
              <a:t>Strengthening Infrastructure for Quality and Clean Milk Production</a:t>
            </a:r>
          </a:p>
          <a:p>
            <a:pPr marL="514350" indent="-514350"/>
            <a:r>
              <a:rPr lang="en-US" sz="2000" dirty="0" smtClean="0"/>
              <a:t>Assistance to Cooperatives and</a:t>
            </a:r>
          </a:p>
          <a:p>
            <a:pPr marL="514350" indent="-514350"/>
            <a:r>
              <a:rPr lang="en-US" sz="2000" dirty="0" smtClean="0"/>
              <a:t>National Agriculture Development Program</a:t>
            </a:r>
          </a:p>
          <a:p>
            <a:pPr marL="514350" indent="-514350">
              <a:buNone/>
            </a:pPr>
            <a:r>
              <a:rPr lang="en-US" sz="2000" u="sng" dirty="0" smtClean="0"/>
              <a:t>Fisheries Programs</a:t>
            </a:r>
          </a:p>
          <a:p>
            <a:pPr marL="514350" indent="-514350"/>
            <a:r>
              <a:rPr lang="en-US" sz="2000" dirty="0" smtClean="0"/>
              <a:t>Build, Operate &amp; Transfer (BOT) system- Construction of fishing </a:t>
            </a:r>
            <a:r>
              <a:rPr lang="en-US" sz="2000" dirty="0" err="1" smtClean="0"/>
              <a:t>harbours</a:t>
            </a:r>
            <a:r>
              <a:rPr lang="en-US" sz="2000" dirty="0" smtClean="0"/>
              <a:t>.</a:t>
            </a:r>
          </a:p>
          <a:p>
            <a:pPr marL="514350" indent="-514350"/>
            <a:r>
              <a:rPr lang="en-US" sz="2000" dirty="0" smtClean="0"/>
              <a:t>Rajiv Gandhi Tsunami Rehabilitation Program (RGTRP)- Fish Landing Centers</a:t>
            </a:r>
          </a:p>
          <a:p>
            <a:pPr marL="514350" indent="-514350"/>
            <a:r>
              <a:rPr lang="en-US" sz="2000" dirty="0" smtClean="0"/>
              <a:t>Emergency Tsunami Rehabilitation Program (ETRP)- Reconstruction and modernization of fish </a:t>
            </a:r>
            <a:r>
              <a:rPr lang="en-US" sz="2000" dirty="0" err="1" smtClean="0"/>
              <a:t>harbours</a:t>
            </a:r>
            <a:endParaRPr lang="en-US" sz="2000" dirty="0" smtClean="0"/>
          </a:p>
          <a:p>
            <a:pPr marL="514350" indent="-514350"/>
            <a:r>
              <a:rPr lang="en-US" sz="2000" dirty="0" smtClean="0"/>
              <a:t>Subsidy assistance has been extended to encourage private participation in fish seed production.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Agriculture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200" b="1" dirty="0" smtClean="0"/>
              <a:t>Impacts of Climate Change on Agriculture and Allied sectors</a:t>
            </a:r>
          </a:p>
          <a:p>
            <a:pPr marL="514350" indent="-514350">
              <a:buNone/>
            </a:pPr>
            <a:r>
              <a:rPr lang="en-US" sz="2000" u="sng" dirty="0" smtClean="0"/>
              <a:t>General impacts</a:t>
            </a:r>
          </a:p>
          <a:p>
            <a:pPr marL="514350" indent="-514350"/>
            <a:r>
              <a:rPr lang="en-US" sz="2000" dirty="0" smtClean="0"/>
              <a:t>Continuous increase in ambient temperature</a:t>
            </a:r>
          </a:p>
          <a:p>
            <a:pPr marL="514350" indent="-514350"/>
            <a:r>
              <a:rPr lang="en-US" sz="2000" dirty="0" smtClean="0"/>
              <a:t>Increase in frequency and intensity of droughts and floods</a:t>
            </a:r>
          </a:p>
          <a:p>
            <a:pPr marL="514350" indent="-514350"/>
            <a:r>
              <a:rPr lang="en-US" sz="2000" dirty="0" smtClean="0"/>
              <a:t>Increase in frequency and intensity of cyclones</a:t>
            </a:r>
          </a:p>
          <a:p>
            <a:pPr marL="514350" indent="-514350"/>
            <a:r>
              <a:rPr lang="en-US" sz="2000" dirty="0" smtClean="0"/>
              <a:t>Heavy precipitation events</a:t>
            </a:r>
          </a:p>
          <a:p>
            <a:pPr marL="514350" indent="-514350">
              <a:buNone/>
            </a:pPr>
            <a:r>
              <a:rPr lang="en-US" sz="2000" u="sng" dirty="0" smtClean="0"/>
              <a:t>Livestock specific impacts</a:t>
            </a:r>
          </a:p>
          <a:p>
            <a:pPr marL="514350" indent="-514350"/>
            <a:r>
              <a:rPr lang="en-US" sz="2000" dirty="0" smtClean="0"/>
              <a:t>Decrease in fertility of livestock</a:t>
            </a:r>
          </a:p>
          <a:p>
            <a:pPr marL="514350" indent="-514350"/>
            <a:r>
              <a:rPr lang="en-US" sz="2000" dirty="0" smtClean="0"/>
              <a:t>Low conception rates and long calving intervals</a:t>
            </a:r>
          </a:p>
          <a:p>
            <a:pPr marL="514350" indent="-514350"/>
            <a:r>
              <a:rPr lang="en-US" sz="2000" dirty="0" smtClean="0"/>
              <a:t>Low intake of feed and therefore low supply of milk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Agricultural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Strategies</a:t>
            </a:r>
          </a:p>
          <a:p>
            <a:r>
              <a:rPr lang="en-US" sz="2000" dirty="0" smtClean="0"/>
              <a:t>Adjusting Sowing dates in consonance with onset of monsoon</a:t>
            </a:r>
          </a:p>
          <a:p>
            <a:r>
              <a:rPr lang="en-US" sz="2000" dirty="0" smtClean="0"/>
              <a:t>Managing soil erosion due to projected heavier precipitation events</a:t>
            </a:r>
          </a:p>
          <a:p>
            <a:r>
              <a:rPr lang="en-US" sz="2000" dirty="0" smtClean="0"/>
              <a:t>Managing soil health in a changing climate scenario</a:t>
            </a:r>
          </a:p>
          <a:p>
            <a:r>
              <a:rPr lang="en-US" sz="2000" dirty="0" smtClean="0"/>
              <a:t>Promoting Integrated Disease and Pest Management</a:t>
            </a:r>
          </a:p>
          <a:p>
            <a:r>
              <a:rPr lang="en-US" sz="2000" dirty="0" smtClean="0"/>
              <a:t>Promoting water use efficiency</a:t>
            </a:r>
          </a:p>
          <a:p>
            <a:r>
              <a:rPr lang="en-US" sz="2000" dirty="0" smtClean="0"/>
              <a:t>Promoting crop varieties and technologies to adapt to higher temperature and water Stress</a:t>
            </a:r>
          </a:p>
          <a:p>
            <a:r>
              <a:rPr lang="en-US" sz="2000" dirty="0" smtClean="0"/>
              <a:t>Undertaking Crop Diversification for up-scaling livelihoods of the farming communities</a:t>
            </a:r>
          </a:p>
          <a:p>
            <a:r>
              <a:rPr lang="en-US" sz="2000" dirty="0" smtClean="0"/>
              <a:t>Encouraging Integrated Farming Systems suitable for each agro-climatic zone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Agricultural and Allied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Undertaking risk mitigation measures</a:t>
            </a:r>
          </a:p>
          <a:p>
            <a:r>
              <a:rPr lang="en-US" sz="2000" dirty="0" smtClean="0"/>
              <a:t>Improving quality seed production and distribution through seed villages/village seed banks mechanism</a:t>
            </a:r>
          </a:p>
          <a:p>
            <a:r>
              <a:rPr lang="en-US" sz="2000" dirty="0" smtClean="0"/>
              <a:t>Developing state wide data base on characteristics of each farming land for developing farm level crop management systems</a:t>
            </a:r>
          </a:p>
          <a:p>
            <a:r>
              <a:rPr lang="en-US" sz="2000" dirty="0" smtClean="0"/>
              <a:t>Testing and improving thermal resistant and water stress resistant rice varieties</a:t>
            </a:r>
          </a:p>
          <a:p>
            <a:r>
              <a:rPr lang="en-US" sz="2000" dirty="0" smtClean="0"/>
              <a:t>Supporting research on crop insurance for managing risk of increasing intensities of extreme events</a:t>
            </a:r>
          </a:p>
          <a:p>
            <a:r>
              <a:rPr lang="en-US" sz="2000" dirty="0" smtClean="0"/>
              <a:t>Undertaking capacity building activities for farmers as well as officials to internalize the adaptation techniques for addressing climate change concerns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1624</TotalTime>
  <Words>977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Agriculture and Allied Sectors</vt:lpstr>
      <vt:lpstr>Agriculture and Allied Sectors</vt:lpstr>
      <vt:lpstr>Agriculture and Allied Sectors</vt:lpstr>
      <vt:lpstr>Agriculture and Allied Sectors</vt:lpstr>
      <vt:lpstr>Agriculture and Allied Sectors</vt:lpstr>
      <vt:lpstr>Agriculture and Allied Sectors</vt:lpstr>
      <vt:lpstr>Agriculture and Allied Sectors</vt:lpstr>
      <vt:lpstr>Agricultural and Allied Sectors</vt:lpstr>
      <vt:lpstr>Agricultural and Allied Sectors</vt:lpstr>
      <vt:lpstr>Agricultural and Allied Sectors</vt:lpstr>
      <vt:lpstr>Agriculture and allied sectors</vt:lpstr>
      <vt:lpstr>Agriculture and allied sectors</vt:lpstr>
      <vt:lpstr>Agriculture and allied sectors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and Allied Sectors</dc:title>
  <dc:creator>Ashi Baru</dc:creator>
  <cp:lastModifiedBy>Ashi Baru</cp:lastModifiedBy>
  <cp:revision>40</cp:revision>
  <dcterms:created xsi:type="dcterms:W3CDTF">2006-08-16T00:00:00Z</dcterms:created>
  <dcterms:modified xsi:type="dcterms:W3CDTF">2014-06-06T11:07:46Z</dcterms:modified>
</cp:coreProperties>
</file>