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8" r:id="rId3"/>
    <p:sldId id="260" r:id="rId4"/>
    <p:sldId id="261" r:id="rId5"/>
    <p:sldId id="262" r:id="rId6"/>
    <p:sldId id="263" r:id="rId7"/>
    <p:sldId id="264" r:id="rId8"/>
    <p:sldId id="265" r:id="rId9"/>
    <p:sldId id="266" r:id="rId10"/>
    <p:sldId id="267" r:id="rId11"/>
    <p:sldId id="268" r:id="rId12"/>
    <p:sldId id="271" r:id="rId13"/>
    <p:sldId id="272" r:id="rId14"/>
    <p:sldId id="273" r:id="rId15"/>
    <p:sldId id="274" r:id="rId16"/>
    <p:sldId id="275" r:id="rId17"/>
    <p:sldId id="276"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5D8A4-0A81-496E-961F-B9D9E462A258}" type="datetimeFigureOut">
              <a:rPr lang="en-US" smtClean="0"/>
              <a:pPr/>
              <a:t>8/30/2009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0E431-7A46-45D5-960C-C41AFD2B6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C23EFB-C799-43E1-86A2-C65F9EBEEB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F1B6DD-8491-4DFE-9BF7-8724F306E22F}" type="datetimeFigureOut">
              <a:rPr lang="en-US" smtClean="0"/>
              <a:pPr/>
              <a:t>8/30/2009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C23EFB-C799-43E1-86A2-C65F9EBEEB9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3F1B6DD-8491-4DFE-9BF7-8724F306E22F}" type="datetimeFigureOut">
              <a:rPr lang="en-US" smtClean="0"/>
              <a:pPr/>
              <a:t>8/30/2009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BC23EFB-C799-43E1-86A2-C65F9EBEEB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000" dirty="0" smtClean="0">
                <a:effectLst>
                  <a:outerShdw blurRad="38100" dist="38100" dir="2700000" algn="tl">
                    <a:srgbClr val="000000">
                      <a:alpha val="43137"/>
                    </a:srgbClr>
                  </a:outerShdw>
                </a:effectLst>
              </a:rPr>
              <a:t>What is the </a:t>
            </a:r>
            <a:r>
              <a:rPr lang="en-US" dirty="0" smtClean="0">
                <a:effectLst>
                  <a:outerShdw blurRad="38100" dist="38100" dir="2700000" algn="tl">
                    <a:srgbClr val="000000">
                      <a:alpha val="43137"/>
                    </a:srgbClr>
                  </a:outerShdw>
                </a:effectLst>
              </a:rPr>
              <a:t>ELEVATED EXPRESS WAY?</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3733800"/>
            <a:ext cx="7772400" cy="1371600"/>
          </a:xfrm>
        </p:spPr>
        <p:txBody>
          <a:bodyPr/>
          <a:lstStyle/>
          <a:p>
            <a:r>
              <a:rPr lang="en-US" sz="1600" b="1" dirty="0" smtClean="0">
                <a:solidFill>
                  <a:schemeClr val="tx1"/>
                </a:solidFill>
              </a:rPr>
              <a:t>Phase – I - LIGHT HOUSE – ELLIOT’S BEACH (4.7 km)</a:t>
            </a:r>
            <a:endParaRPr lang="en-US" sz="1800" b="1" dirty="0" smtClean="0">
              <a:solidFill>
                <a:schemeClr val="tx1"/>
              </a:solidFill>
            </a:endParaRPr>
          </a:p>
          <a:p>
            <a:pPr>
              <a:buFontTx/>
              <a:buChar char="-"/>
            </a:pPr>
            <a:r>
              <a:rPr lang="en-US" sz="1100" dirty="0" smtClean="0">
                <a:solidFill>
                  <a:schemeClr val="tx1"/>
                </a:solidFill>
              </a:rPr>
              <a:t>GANDHI STATUE to FORESHORE ESTATE (2.4 km) &amp; FORESHORE ESTATE to ELLIOT’s BEACH (2.3 km)</a:t>
            </a:r>
          </a:p>
          <a:p>
            <a:pPr>
              <a:buFontTx/>
              <a:buChar char="-"/>
            </a:pPr>
            <a:endParaRPr lang="en-US" sz="1100" dirty="0" smtClean="0">
              <a:solidFill>
                <a:schemeClr val="tx1"/>
              </a:solidFill>
            </a:endParaRPr>
          </a:p>
          <a:p>
            <a:pPr>
              <a:buFontTx/>
              <a:buChar char="-"/>
            </a:pPr>
            <a:endParaRPr lang="en-US" sz="1100" dirty="0" smtClean="0">
              <a:solidFill>
                <a:schemeClr val="tx1"/>
              </a:solidFill>
            </a:endParaRPr>
          </a:p>
          <a:p>
            <a:r>
              <a:rPr lang="en-US" sz="1600" b="1" dirty="0" smtClean="0">
                <a:solidFill>
                  <a:schemeClr val="tx1"/>
                </a:solidFill>
              </a:rPr>
              <a:t>Phase – II – ELLIOT’s BEACH to EAST COAST ROAD (5 km)</a:t>
            </a:r>
          </a:p>
          <a:p>
            <a:endParaRPr lang="en-US" sz="1600" b="1" dirty="0" smtClean="0"/>
          </a:p>
          <a:p>
            <a:endParaRPr lang="en-US" sz="1600" b="1" dirty="0" smtClean="0"/>
          </a:p>
          <a:p>
            <a:endParaRPr lang="en-US" sz="11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47800"/>
            <a:ext cx="8183880" cy="4589350"/>
          </a:xfrm>
        </p:spPr>
        <p:txBody>
          <a:bodyPr/>
          <a:lstStyle/>
          <a:p>
            <a:pPr algn="r"/>
            <a:r>
              <a:rPr lang="en-US" sz="2400" dirty="0" smtClean="0"/>
              <a:t>Regulation of </a:t>
            </a:r>
            <a:br>
              <a:rPr lang="en-US" sz="2400" dirty="0" smtClean="0"/>
            </a:br>
            <a:r>
              <a:rPr lang="en-US" dirty="0" smtClean="0"/>
              <a:t>Permissible Activities</a:t>
            </a:r>
            <a:br>
              <a:rPr lang="en-US" dirty="0" smtClean="0"/>
            </a:br>
            <a:r>
              <a:rPr lang="en-US" dirty="0" smtClean="0"/>
              <a:t/>
            </a:r>
            <a:br>
              <a:rPr lang="en-US" dirty="0" smtClean="0"/>
            </a:br>
            <a:r>
              <a:rPr lang="en-US" sz="1400" dirty="0" smtClean="0">
                <a:solidFill>
                  <a:schemeClr val="tx1"/>
                </a:solidFill>
              </a:rPr>
              <a:t>All other activities except those prohibited will be regulated under Clause 3 (V)</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The following activities will require environmental clearance from the Ministry of Environment and Forests, Government of India.</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183880" cy="5503750"/>
          </a:xfrm>
        </p:spPr>
        <p:txBody>
          <a:bodyPr>
            <a:normAutofit fontScale="90000"/>
          </a:bodyPr>
          <a:lstStyle/>
          <a:p>
            <a:r>
              <a:rPr lang="en-US" sz="1600" dirty="0" smtClean="0"/>
              <a:t>(V)	All other activities with investment of Rs.5 </a:t>
            </a:r>
            <a:r>
              <a:rPr lang="en-US" sz="1600" dirty="0" err="1" smtClean="0"/>
              <a:t>Crores</a:t>
            </a:r>
            <a:r>
              <a:rPr lang="en-US" sz="1600" dirty="0" smtClean="0"/>
              <a:t> or more.</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solidFill>
                  <a:schemeClr val="tx1"/>
                </a:solidFill>
              </a:rPr>
              <a:t>Provided that activities involving investment of less than Rs.5 </a:t>
            </a:r>
            <a:r>
              <a:rPr lang="en-US" sz="1600" dirty="0" err="1" smtClean="0">
                <a:solidFill>
                  <a:schemeClr val="tx1"/>
                </a:solidFill>
              </a:rPr>
              <a:t>Crore</a:t>
            </a:r>
            <a:r>
              <a:rPr lang="en-US" sz="1600" dirty="0" smtClean="0">
                <a:solidFill>
                  <a:schemeClr val="tx1"/>
                </a:solidFill>
              </a:rPr>
              <a:t> shall be regulated by the concerned authorities at the State or Union Territory level in accordance with the provisions of sub-</a:t>
            </a:r>
            <a:r>
              <a:rPr lang="en-US" sz="1600" dirty="0" err="1" smtClean="0">
                <a:solidFill>
                  <a:schemeClr val="tx1"/>
                </a:solidFill>
              </a:rPr>
              <a:t>para</a:t>
            </a:r>
            <a:r>
              <a:rPr lang="en-US" sz="1600" dirty="0" smtClean="0">
                <a:solidFill>
                  <a:schemeClr val="tx1"/>
                </a:solidFill>
              </a:rPr>
              <a:t> (2) of Para 6 of Annexure I of the Notification.</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t>Category-II (CRZ-II):</a:t>
            </a:r>
            <a:br>
              <a:rPr lang="en-US" sz="1600" dirty="0" smtClean="0"/>
            </a:br>
            <a:r>
              <a:rPr lang="en-US" sz="1600" dirty="0" smtClean="0"/>
              <a:t/>
            </a:r>
            <a:br>
              <a:rPr lang="en-US" sz="1600" dirty="0" smtClean="0"/>
            </a:br>
            <a:r>
              <a:rPr lang="en-US" sz="1600" dirty="0" smtClean="0"/>
              <a:t>	The areas that have already been developed </a:t>
            </a:r>
            <a:r>
              <a:rPr lang="en-US" sz="1600" dirty="0" err="1" smtClean="0"/>
              <a:t>upto</a:t>
            </a:r>
            <a:r>
              <a:rPr lang="en-US" sz="1600" dirty="0" smtClean="0"/>
              <a:t> or close to the</a:t>
            </a:r>
            <a:br>
              <a:rPr lang="en-US" sz="1600" dirty="0" smtClean="0"/>
            </a:br>
            <a:r>
              <a:rPr lang="en-US" sz="1600" dirty="0" smtClean="0"/>
              <a:t>	shoreline. For this purpose, “developed area” is referred to as that 	area within the municipal limits or in other legally designated urban 	areas which is already substantially built up and which has been 	provided with drainage and approach roads and other infrastructural 	facilities, such as water supply and sewerage mains.</a:t>
            </a: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5257800"/>
          </a:xfrm>
        </p:spPr>
        <p:txBody>
          <a:bodyPr/>
          <a:lstStyle/>
          <a:p>
            <a:r>
              <a:rPr lang="en-US" sz="1800" dirty="0" smtClean="0"/>
              <a:t>Union of India Vs Member Secretary, CMDA (2006) 4 CTC 460</a:t>
            </a:r>
            <a:br>
              <a:rPr lang="en-US" sz="1800" dirty="0" smtClean="0"/>
            </a:br>
            <a:r>
              <a:rPr lang="en-US" sz="1800" dirty="0" smtClean="0"/>
              <a:t/>
            </a:r>
            <a:br>
              <a:rPr lang="en-US" sz="1800" dirty="0" smtClean="0"/>
            </a:br>
            <a:r>
              <a:rPr lang="en-US" sz="1800" dirty="0" smtClean="0">
                <a:solidFill>
                  <a:schemeClr val="tx1"/>
                </a:solidFill>
              </a:rPr>
              <a:t>”Keeping in view the purpose for which such Act was enacted the expression contained in the Act should be given the widest possible meaning so as to prevent the possibility of environmental degradation.     The expression is wide enough to include any activity………………..”</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5257800"/>
          </a:xfrm>
        </p:spPr>
        <p:txBody>
          <a:bodyPr>
            <a:normAutofit fontScale="90000"/>
          </a:bodyPr>
          <a:lstStyle/>
          <a:p>
            <a:r>
              <a:rPr lang="en-US" sz="1800" dirty="0" smtClean="0"/>
              <a:t>Vellore Citizens Welfare Forum Vs Union of India</a:t>
            </a:r>
            <a:br>
              <a:rPr lang="en-US" sz="1800" dirty="0" smtClean="0"/>
            </a:br>
            <a:r>
              <a:rPr lang="en-US" sz="1800" dirty="0" smtClean="0"/>
              <a:t>AIR 1996 SC 2715</a:t>
            </a:r>
            <a:br>
              <a:rPr lang="en-US" sz="1800" dirty="0" smtClean="0"/>
            </a:br>
            <a:r>
              <a:rPr lang="en-US" sz="1800" dirty="0" smtClean="0"/>
              <a:t/>
            </a:r>
            <a:br>
              <a:rPr lang="en-US" sz="1800" dirty="0" smtClean="0"/>
            </a:br>
            <a:r>
              <a:rPr lang="en-US" sz="1800" dirty="0" smtClean="0">
                <a:solidFill>
                  <a:schemeClr val="tx1"/>
                </a:solidFill>
              </a:rPr>
              <a:t>(</a:t>
            </a:r>
            <a:r>
              <a:rPr lang="en-US" sz="1800" dirty="0" err="1" smtClean="0">
                <a:solidFill>
                  <a:schemeClr val="tx1"/>
                </a:solidFill>
              </a:rPr>
              <a:t>i</a:t>
            </a:r>
            <a:r>
              <a:rPr lang="en-US" sz="1800" dirty="0" smtClean="0">
                <a:solidFill>
                  <a:schemeClr val="tx1"/>
                </a:solidFill>
              </a:rPr>
              <a:t>).	Environmental measures by the State Government and </a:t>
            </a:r>
            <a:br>
              <a:rPr lang="en-US" sz="1800" dirty="0" smtClean="0">
                <a:solidFill>
                  <a:schemeClr val="tx1"/>
                </a:solidFill>
              </a:rPr>
            </a:br>
            <a:r>
              <a:rPr lang="en-US" sz="1800" dirty="0" smtClean="0">
                <a:solidFill>
                  <a:schemeClr val="tx1"/>
                </a:solidFill>
              </a:rPr>
              <a:t>	statutory authorities must anticipate, prevent and </a:t>
            </a:r>
            <a:br>
              <a:rPr lang="en-US" sz="1800" dirty="0" smtClean="0">
                <a:solidFill>
                  <a:schemeClr val="tx1"/>
                </a:solidFill>
              </a:rPr>
            </a:br>
            <a:r>
              <a:rPr lang="en-US" sz="1800" dirty="0" smtClean="0">
                <a:solidFill>
                  <a:schemeClr val="tx1"/>
                </a:solidFill>
              </a:rPr>
              <a:t>	attack the causes of environmental degradation.</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(ii).	Where there are threats of serious and irreversible</a:t>
            </a:r>
            <a:br>
              <a:rPr lang="en-US" sz="1800" dirty="0" smtClean="0">
                <a:solidFill>
                  <a:schemeClr val="tx1"/>
                </a:solidFill>
              </a:rPr>
            </a:br>
            <a:r>
              <a:rPr lang="en-US" sz="1800" dirty="0" smtClean="0">
                <a:solidFill>
                  <a:schemeClr val="tx1"/>
                </a:solidFill>
              </a:rPr>
              <a:t>	damage, lack of scientific certainty should not be used for</a:t>
            </a:r>
            <a:br>
              <a:rPr lang="en-US" sz="1800" dirty="0" smtClean="0">
                <a:solidFill>
                  <a:schemeClr val="tx1"/>
                </a:solidFill>
              </a:rPr>
            </a:br>
            <a:r>
              <a:rPr lang="en-US" sz="1800" dirty="0" smtClean="0">
                <a:solidFill>
                  <a:schemeClr val="tx1"/>
                </a:solidFill>
              </a:rPr>
              <a:t>	postponing measures to prevent environmental </a:t>
            </a:r>
            <a:br>
              <a:rPr lang="en-US" sz="1800" dirty="0" smtClean="0">
                <a:solidFill>
                  <a:schemeClr val="tx1"/>
                </a:solidFill>
              </a:rPr>
            </a:br>
            <a:r>
              <a:rPr lang="en-US" sz="1800" dirty="0" smtClean="0">
                <a:solidFill>
                  <a:schemeClr val="tx1"/>
                </a:solidFill>
              </a:rPr>
              <a:t>	degradation.</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(iii).	The onus of proof is on the actor or the developer/</a:t>
            </a:r>
            <a:br>
              <a:rPr lang="en-US" sz="1800" dirty="0" smtClean="0">
                <a:solidFill>
                  <a:schemeClr val="tx1"/>
                </a:solidFill>
              </a:rPr>
            </a:br>
            <a:r>
              <a:rPr lang="en-US" sz="1800" dirty="0" smtClean="0">
                <a:solidFill>
                  <a:schemeClr val="tx1"/>
                </a:solidFill>
              </a:rPr>
              <a:t>	industrialist to show that his action is environmentally </a:t>
            </a:r>
            <a:br>
              <a:rPr lang="en-US" sz="1800" dirty="0" smtClean="0">
                <a:solidFill>
                  <a:schemeClr val="tx1"/>
                </a:solidFill>
              </a:rPr>
            </a:br>
            <a:r>
              <a:rPr lang="en-US" sz="1800" dirty="0" smtClean="0">
                <a:solidFill>
                  <a:schemeClr val="tx1"/>
                </a:solidFill>
              </a:rPr>
              <a:t>	benign.</a:t>
            </a:r>
            <a:br>
              <a:rPr lang="en-US" sz="1800" dirty="0" smtClean="0">
                <a:solidFill>
                  <a:schemeClr val="tx1"/>
                </a:solidFill>
              </a:rPr>
            </a:br>
            <a:r>
              <a:rPr lang="en-US" sz="1800" dirty="0" smtClean="0"/>
              <a:t/>
            </a:r>
            <a:br>
              <a:rPr lang="en-US" sz="1800"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5257800"/>
          </a:xfrm>
        </p:spPr>
        <p:txBody>
          <a:bodyPr>
            <a:normAutofit/>
          </a:bodyPr>
          <a:lstStyle/>
          <a:p>
            <a:r>
              <a:rPr lang="en-US" sz="2200" dirty="0" smtClean="0"/>
              <a:t>Olive Ridley Turtle is listed as endangered species by IUCN -Marine Turtle Specialist Group.  There has been a 50% reduction in population since the 1960s.     The highly migrating </a:t>
            </a:r>
            <a:r>
              <a:rPr lang="en-US" sz="2200" dirty="0" err="1" smtClean="0"/>
              <a:t>behaviour</a:t>
            </a:r>
            <a:r>
              <a:rPr lang="en-US" sz="2200" dirty="0" smtClean="0"/>
              <a:t> of Olive Ridley makes them shared resources among many nations.</a:t>
            </a:r>
            <a:br>
              <a:rPr lang="en-US" sz="2200" dirty="0" smtClean="0"/>
            </a:br>
            <a:r>
              <a:rPr lang="en-US" sz="2400" dirty="0" smtClean="0"/>
              <a:t/>
            </a:r>
            <a:br>
              <a:rPr lang="en-US" sz="2400" dirty="0" smtClean="0"/>
            </a:br>
            <a:r>
              <a:rPr lang="en-US" sz="2400" dirty="0" smtClean="0"/>
              <a:t>Olive Ridley Turtles are protected species under Memorandum of Understanding on the conservation and management of Marine Turtles and their habitats of the Indian Ocean and South East Africa.</a:t>
            </a:r>
            <a:r>
              <a:rPr lang="en-US" sz="2000" dirty="0" smtClean="0"/>
              <a:t/>
            </a:r>
            <a:br>
              <a:rPr lang="en-US" sz="2000" dirty="0" smtClean="0"/>
            </a:br>
            <a:r>
              <a:rPr lang="en-US" sz="2000" dirty="0" smtClean="0"/>
              <a:t/>
            </a:r>
            <a:br>
              <a:rPr lang="en-US" sz="2000" dirty="0" smtClean="0"/>
            </a:b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5257800"/>
          </a:xfrm>
        </p:spPr>
        <p:txBody>
          <a:bodyPr>
            <a:normAutofit/>
          </a:bodyPr>
          <a:lstStyle/>
          <a:p>
            <a:r>
              <a:rPr lang="en-US" sz="1600" dirty="0" smtClean="0"/>
              <a:t>Olive Ridley Turtles are listed in Schedule I of the Indian Wildlife (Protection) Act 1972.</a:t>
            </a:r>
            <a:br>
              <a:rPr lang="en-US" sz="1600" dirty="0" smtClean="0"/>
            </a:br>
            <a:r>
              <a:rPr lang="en-US" sz="1600" dirty="0" smtClean="0"/>
              <a:t/>
            </a:r>
            <a:br>
              <a:rPr lang="en-US" sz="1600" dirty="0" smtClean="0"/>
            </a:br>
            <a:r>
              <a:rPr lang="en-US" sz="1600" dirty="0" smtClean="0">
                <a:solidFill>
                  <a:schemeClr val="tx1"/>
                </a:solidFill>
              </a:rPr>
              <a:t>The </a:t>
            </a:r>
            <a:r>
              <a:rPr lang="en-US" sz="1600" dirty="0" err="1" smtClean="0">
                <a:solidFill>
                  <a:schemeClr val="tx1"/>
                </a:solidFill>
              </a:rPr>
              <a:t>Tennesse</a:t>
            </a:r>
            <a:r>
              <a:rPr lang="en-US" sz="1600" dirty="0" smtClean="0">
                <a:solidFill>
                  <a:schemeClr val="tx1"/>
                </a:solidFill>
              </a:rPr>
              <a:t> Valley Authority started the building of Tellico Dam on the Little </a:t>
            </a:r>
            <a:r>
              <a:rPr lang="en-US" sz="1600" dirty="0" err="1" smtClean="0">
                <a:solidFill>
                  <a:schemeClr val="tx1"/>
                </a:solidFill>
              </a:rPr>
              <a:t>Tennesse</a:t>
            </a:r>
            <a:r>
              <a:rPr lang="en-US" sz="1600" dirty="0" smtClean="0">
                <a:solidFill>
                  <a:schemeClr val="tx1"/>
                </a:solidFill>
              </a:rPr>
              <a:t> River and was constructing the Dam when an endangered fish species called Snail Darter was found upstream.    The Endangered Species Act has been passed after construction had begun.   The dam would completely inundate the location where the snail darter was found, resulting in considerable harm to the snail darter.</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The judgement finding that Petitioner Corporation operation of a virtually completed Federal dam would eradicate an endangered species and that an injunction was the appropriate remedy was affirmed because endangered species were </a:t>
            </a:r>
            <a:r>
              <a:rPr lang="en-US" sz="1600" dirty="0" smtClean="0">
                <a:solidFill>
                  <a:schemeClr val="tx1"/>
                </a:solidFill>
              </a:rPr>
              <a:t>affected and </a:t>
            </a:r>
            <a:r>
              <a:rPr lang="en-US" sz="1600" dirty="0" smtClean="0">
                <a:solidFill>
                  <a:schemeClr val="tx1"/>
                </a:solidFill>
              </a:rPr>
              <a:t>continuing appropriation did not contribute an implied repeal of the statue as if applied to the Project.</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5257800"/>
          </a:xfrm>
        </p:spPr>
        <p:txBody>
          <a:bodyPr>
            <a:normAutofit/>
          </a:bodyPr>
          <a:lstStyle/>
          <a:p>
            <a:r>
              <a:rPr lang="en-US" sz="1600" dirty="0" smtClean="0"/>
              <a:t>Environmental bodies have identified four major reasons for concerns about the extinction of endangered species in India.</a:t>
            </a:r>
            <a:br>
              <a:rPr lang="en-US" sz="1600" dirty="0" smtClean="0"/>
            </a:br>
            <a:r>
              <a:rPr lang="en-US" sz="1600" dirty="0" smtClean="0"/>
              <a:t/>
            </a:r>
            <a:br>
              <a:rPr lang="en-US" sz="1600" dirty="0" smtClean="0"/>
            </a:br>
            <a:r>
              <a:rPr lang="en-US" sz="1600" dirty="0" smtClean="0">
                <a:solidFill>
                  <a:schemeClr val="tx1"/>
                </a:solidFill>
              </a:rPr>
              <a:t>The reasons are:-</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a). Loss of species as a biological entity.</a:t>
            </a:r>
            <a:br>
              <a:rPr lang="en-US" sz="1600" dirty="0" smtClean="0">
                <a:solidFill>
                  <a:schemeClr val="tx1"/>
                </a:solidFill>
              </a:rPr>
            </a:br>
            <a:r>
              <a:rPr lang="en-US" sz="1600" dirty="0" smtClean="0">
                <a:solidFill>
                  <a:schemeClr val="tx1"/>
                </a:solidFill>
              </a:rPr>
              <a:t>b). Destabilization of an ecosystem.</a:t>
            </a:r>
            <a:br>
              <a:rPr lang="en-US" sz="1600" dirty="0" smtClean="0">
                <a:solidFill>
                  <a:schemeClr val="tx1"/>
                </a:solidFill>
              </a:rPr>
            </a:br>
            <a:r>
              <a:rPr lang="en-US" sz="1600" dirty="0" smtClean="0">
                <a:solidFill>
                  <a:schemeClr val="tx1"/>
                </a:solidFill>
              </a:rPr>
              <a:t>c). Endangerment of other species.</a:t>
            </a:r>
            <a:br>
              <a:rPr lang="en-US" sz="1600" dirty="0" smtClean="0">
                <a:solidFill>
                  <a:schemeClr val="tx1"/>
                </a:solidFill>
              </a:rPr>
            </a:br>
            <a:r>
              <a:rPr lang="en-US" sz="1600" dirty="0" smtClean="0">
                <a:solidFill>
                  <a:schemeClr val="tx1"/>
                </a:solidFill>
              </a:rPr>
              <a:t>d). Loss of irreplaceable genetic material and associated bio </a:t>
            </a:r>
            <a:br>
              <a:rPr lang="en-US" sz="1600" dirty="0" smtClean="0">
                <a:solidFill>
                  <a:schemeClr val="tx1"/>
                </a:solidFill>
              </a:rPr>
            </a:br>
            <a:r>
              <a:rPr lang="en-US" sz="1600" dirty="0" smtClean="0">
                <a:solidFill>
                  <a:schemeClr val="tx1"/>
                </a:solidFill>
              </a:rPr>
              <a:t>      chemicals.</a:t>
            </a:r>
            <a:br>
              <a:rPr lang="en-US" sz="1600" dirty="0" smtClean="0">
                <a:solidFill>
                  <a:schemeClr val="tx1"/>
                </a:solidFill>
              </a:rPr>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5257800"/>
          </a:xfrm>
        </p:spPr>
        <p:txBody>
          <a:bodyPr>
            <a:normAutofit/>
          </a:bodyPr>
          <a:lstStyle/>
          <a:p>
            <a:r>
              <a:rPr lang="en-US" sz="1600" dirty="0" smtClean="0"/>
              <a:t>An endangered species is actually a population of an organization that is at risk of becoming extinct because it is either</a:t>
            </a:r>
            <a:br>
              <a:rPr lang="en-US" sz="1600" dirty="0" smtClean="0"/>
            </a:br>
            <a:r>
              <a:rPr lang="en-US" sz="1600" dirty="0" smtClean="0"/>
              <a:t/>
            </a:r>
            <a:br>
              <a:rPr lang="en-US" sz="1600" dirty="0" smtClean="0"/>
            </a:br>
            <a:r>
              <a:rPr lang="en-US" sz="1600" dirty="0" smtClean="0"/>
              <a:t>	</a:t>
            </a:r>
            <a:r>
              <a:rPr lang="en-US" sz="1600" dirty="0" smtClean="0">
                <a:solidFill>
                  <a:schemeClr val="tx1"/>
                </a:solidFill>
              </a:rPr>
              <a:t>(a)</a:t>
            </a:r>
            <a:r>
              <a:rPr lang="en-US" sz="1600" dirty="0" smtClean="0"/>
              <a:t>	</a:t>
            </a:r>
            <a:r>
              <a:rPr lang="en-US" sz="1600" dirty="0" smtClean="0">
                <a:solidFill>
                  <a:schemeClr val="tx1"/>
                </a:solidFill>
              </a:rPr>
              <a:t>few in number</a:t>
            </a:r>
            <a:br>
              <a:rPr lang="en-US" sz="1600" dirty="0" smtClean="0">
                <a:solidFill>
                  <a:schemeClr val="tx1"/>
                </a:solidFill>
              </a:rPr>
            </a:br>
            <a:r>
              <a:rPr lang="en-US" sz="1600" dirty="0" smtClean="0">
                <a:solidFill>
                  <a:schemeClr val="tx1"/>
                </a:solidFill>
              </a:rPr>
              <a:t>	(b)	threatened by changing environmental or</a:t>
            </a:r>
            <a:br>
              <a:rPr lang="en-US" sz="1600" dirty="0" smtClean="0">
                <a:solidFill>
                  <a:schemeClr val="tx1"/>
                </a:solidFill>
              </a:rPr>
            </a:br>
            <a:r>
              <a:rPr lang="en-US" sz="1600" dirty="0" smtClean="0">
                <a:solidFill>
                  <a:schemeClr val="tx1"/>
                </a:solidFill>
              </a:rPr>
              <a:t>		predation parameters.</a:t>
            </a:r>
            <a:br>
              <a:rPr lang="en-US" sz="1600" dirty="0" smtClean="0">
                <a:solidFill>
                  <a:schemeClr val="tx1"/>
                </a:solidFill>
              </a:rPr>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7800"/>
            <a:ext cx="7772400" cy="3649663"/>
          </a:xfrm>
        </p:spPr>
        <p:txBody>
          <a:bodyPr>
            <a:normAutofit fontScale="90000"/>
          </a:bodyPr>
          <a:lstStyle/>
          <a:p>
            <a:pPr algn="l"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err="1" smtClean="0"/>
              <a:t>N.D.Jayal</a:t>
            </a:r>
            <a:r>
              <a:rPr lang="en-US" dirty="0" smtClean="0"/>
              <a:t>-Vs-Union of India    (2004) 9 </a:t>
            </a:r>
            <a:r>
              <a:rPr lang="en-US" dirty="0" err="1" smtClean="0"/>
              <a:t>scc</a:t>
            </a:r>
            <a:r>
              <a:rPr lang="en-US" dirty="0" smtClean="0"/>
              <a:t> 362</a:t>
            </a:r>
            <a:br>
              <a:rPr lang="en-US" dirty="0" smtClean="0"/>
            </a:br>
            <a:r>
              <a:rPr lang="en-US" sz="2000" dirty="0" smtClean="0"/>
              <a:t>Loss of Livelihood. Factors to be considered by the state while planning a development </a:t>
            </a:r>
            <a:r>
              <a:rPr lang="en-US" sz="2000" dirty="0" err="1" smtClean="0"/>
              <a:t>proect</a:t>
            </a:r>
            <a:r>
              <a:rPr lang="en-US" dirty="0" smtClean="0"/>
              <a:t>.</a:t>
            </a:r>
            <a:r>
              <a:rPr lang="en-US" dirty="0" smtClean="0"/>
              <a:t/>
            </a:r>
            <a:br>
              <a:rPr lang="en-US" dirty="0" smtClean="0"/>
            </a:br>
            <a:endParaRPr lang="en-US" dirty="0"/>
          </a:p>
        </p:txBody>
      </p:sp>
      <p:sp>
        <p:nvSpPr>
          <p:cNvPr id="17411" name="Subtitle 2"/>
          <p:cNvSpPr>
            <a:spLocks noGrp="1"/>
          </p:cNvSpPr>
          <p:nvPr>
            <p:ph type="subTitle" idx="1"/>
          </p:nvPr>
        </p:nvSpPr>
        <p:spPr>
          <a:xfrm>
            <a:off x="722313" y="3276600"/>
            <a:ext cx="7772400" cy="1322388"/>
          </a:xfrm>
        </p:spPr>
        <p:txBody>
          <a:bodyPr>
            <a:normAutofit/>
          </a:bodyPr>
          <a:lstStyle/>
          <a:p>
            <a:pPr marL="36513">
              <a:spcBef>
                <a:spcPct val="0"/>
              </a:spcBef>
            </a:pPr>
            <a:endParaRPr lang="en-US" i="1" dirty="0" smtClean="0">
              <a:solidFill>
                <a:schemeClr val="tx1"/>
              </a:solidFill>
              <a:latin typeface="Garamond" pitchFamily="18" charset="0"/>
            </a:endParaRPr>
          </a:p>
          <a:p>
            <a:pPr marL="36513">
              <a:spcBef>
                <a:spcPct val="0"/>
              </a:spcBef>
            </a:pPr>
            <a:endParaRPr lang="en-US" i="1" dirty="0" smtClean="0">
              <a:solidFill>
                <a:schemeClr val="tx1"/>
              </a:solidFill>
              <a:latin typeface="Garamond" pitchFamily="18" charset="0"/>
            </a:endParaRPr>
          </a:p>
          <a:p>
            <a:pPr marL="36513">
              <a:spcBef>
                <a:spcPct val="0"/>
              </a:spcBef>
            </a:pPr>
            <a:endParaRPr lang="en-US" i="1" dirty="0" smtClean="0">
              <a:solidFill>
                <a:schemeClr val="tx1"/>
              </a:solidFill>
              <a:latin typeface="Garamond" pitchFamily="18" charset="0"/>
            </a:endParaRPr>
          </a:p>
          <a:p>
            <a:pPr marL="36513">
              <a:spcBef>
                <a:spcPct val="0"/>
              </a:spcBef>
            </a:pPr>
            <a:endParaRPr lang="en-US" i="1" dirty="0" smtClean="0">
              <a:solidFill>
                <a:schemeClr val="tx1"/>
              </a:solidFill>
              <a:latin typeface="Garamond" pitchFamily="18" charset="0"/>
            </a:endParaRPr>
          </a:p>
          <a:p>
            <a:pPr marL="36513">
              <a:spcBef>
                <a:spcPct val="0"/>
              </a:spcBef>
            </a:pP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81400"/>
            <a:ext cx="8183880" cy="1051560"/>
          </a:xfrm>
        </p:spPr>
        <p:txBody>
          <a:bodyPr>
            <a:normAutofit/>
          </a:bodyPr>
          <a:lstStyle/>
          <a:p>
            <a:pPr algn="ctr"/>
            <a:r>
              <a:rPr lang="en-US" sz="2000" dirty="0" smtClean="0">
                <a:effectLst>
                  <a:outerShdw blurRad="38100" dist="38100" dir="2700000" algn="tl">
                    <a:srgbClr val="000000">
                      <a:alpha val="43137"/>
                    </a:srgbClr>
                  </a:outerShdw>
                </a:effectLst>
              </a:rPr>
              <a:t>Construction of the EXPRESSWAY would disrupt the nesting spots of Olive Ridley Turtles.</a:t>
            </a:r>
            <a:endParaRPr lang="en-US" sz="2000" dirty="0">
              <a:effectLst>
                <a:outerShdw blurRad="38100" dist="38100" dir="2700000" algn="tl">
                  <a:srgbClr val="000000">
                    <a:alpha val="43137"/>
                  </a:srgbClr>
                </a:outerShdw>
              </a:effectLst>
            </a:endParaRPr>
          </a:p>
        </p:txBody>
      </p:sp>
      <p:pic>
        <p:nvPicPr>
          <p:cNvPr id="4" name="Content Placeholder 3" descr="250px-Lepidochelys_olivacea[1].jpg"/>
          <p:cNvPicPr>
            <a:picLocks noGrp="1" noChangeAspect="1"/>
          </p:cNvPicPr>
          <p:nvPr>
            <p:ph idx="1"/>
          </p:nvPr>
        </p:nvPicPr>
        <p:blipFill>
          <a:blip r:embed="rId2"/>
          <a:stretch>
            <a:fillRect/>
          </a:stretch>
        </p:blipFill>
        <p:spPr>
          <a:xfrm>
            <a:off x="3404394" y="1781175"/>
            <a:ext cx="2381250" cy="1685925"/>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5400"/>
            <a:ext cx="7924800" cy="703150"/>
          </a:xfrm>
        </p:spPr>
        <p:txBody>
          <a:bodyPr>
            <a:normAutofit/>
          </a:bodyPr>
          <a:lstStyle/>
          <a:p>
            <a:r>
              <a:rPr lang="en-US" sz="1400" dirty="0" smtClean="0"/>
              <a:t>Olive Ridley Sea Turtle laying eggs            Olive Ridley Sea Turtle Hatchlings  </a:t>
            </a:r>
            <a:br>
              <a:rPr lang="en-US" sz="1400" dirty="0" smtClean="0"/>
            </a:br>
            <a:r>
              <a:rPr lang="en-US" sz="1400" dirty="0" smtClean="0"/>
              <a:t>                                                                               moving towards water</a:t>
            </a:r>
            <a:endParaRPr lang="en-US" dirty="0"/>
          </a:p>
        </p:txBody>
      </p:sp>
      <p:pic>
        <p:nvPicPr>
          <p:cNvPr id="5" name="Content Placeholder 4" descr="450px-Olive_ridley_sea_turtle_laying_eggs[1].jpg"/>
          <p:cNvPicPr>
            <a:picLocks noGrp="1" noChangeAspect="1"/>
          </p:cNvPicPr>
          <p:nvPr>
            <p:ph sz="half" idx="1"/>
          </p:nvPr>
        </p:nvPicPr>
        <p:blipFill>
          <a:blip r:embed="rId2"/>
          <a:stretch>
            <a:fillRect/>
          </a:stretch>
        </p:blipFill>
        <p:spPr>
          <a:xfrm>
            <a:off x="752277" y="530224"/>
            <a:ext cx="3374232" cy="4498975"/>
          </a:xfrm>
        </p:spPr>
      </p:pic>
      <p:pic>
        <p:nvPicPr>
          <p:cNvPr id="6" name="Content Placeholder 5" descr="180px-Olive_ridley_turtles[1].jpg"/>
          <p:cNvPicPr>
            <a:picLocks noGrp="1" noChangeAspect="1"/>
          </p:cNvPicPr>
          <p:nvPr>
            <p:ph sz="half" idx="2"/>
          </p:nvPr>
        </p:nvPicPr>
        <p:blipFill>
          <a:blip r:embed="rId3"/>
          <a:stretch>
            <a:fillRect/>
          </a:stretch>
        </p:blipFill>
        <p:spPr>
          <a:xfrm>
            <a:off x="4724400" y="533400"/>
            <a:ext cx="3352800" cy="4470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0" dirty="0" smtClean="0">
                <a:effectLst>
                  <a:outerShdw blurRad="38100" dist="38100" dir="2700000" algn="tl">
                    <a:srgbClr val="000000">
                      <a:alpha val="43137"/>
                    </a:srgbClr>
                  </a:outerShdw>
                </a:effectLst>
                <a:latin typeface="Impact" pitchFamily="34" charset="0"/>
              </a:rPr>
              <a:t>Impact</a:t>
            </a:r>
            <a:endParaRPr lang="en-US" sz="9600" b="0" dirty="0">
              <a:effectLst>
                <a:outerShdw blurRad="38100" dist="38100" dir="2700000" algn="tl">
                  <a:srgbClr val="000000">
                    <a:alpha val="43137"/>
                  </a:srgbClr>
                </a:outerShdw>
              </a:effectLst>
              <a:latin typeface="Impact" pitchFamily="34" charset="0"/>
            </a:endParaRPr>
          </a:p>
        </p:txBody>
      </p:sp>
      <p:sp>
        <p:nvSpPr>
          <p:cNvPr id="3" name="Subtitle 2"/>
          <p:cNvSpPr>
            <a:spLocks noGrp="1"/>
          </p:cNvSpPr>
          <p:nvPr>
            <p:ph type="subTitle" idx="1"/>
          </p:nvPr>
        </p:nvSpPr>
        <p:spPr>
          <a:xfrm>
            <a:off x="722376" y="3685032"/>
            <a:ext cx="7772400" cy="2029968"/>
          </a:xfrm>
        </p:spPr>
        <p:txBody>
          <a:bodyPr>
            <a:normAutofit fontScale="92500" lnSpcReduction="10000"/>
          </a:bodyPr>
          <a:lstStyle/>
          <a:p>
            <a:pPr algn="ctr"/>
            <a:r>
              <a:rPr lang="en-US" sz="1800" b="1" dirty="0" smtClean="0">
                <a:solidFill>
                  <a:schemeClr val="tx1"/>
                </a:solidFill>
              </a:rPr>
              <a:t>FISHERFOLK</a:t>
            </a:r>
          </a:p>
          <a:p>
            <a:pPr algn="ctr"/>
            <a:r>
              <a:rPr lang="en-US" sz="1800" b="1" dirty="0" smtClean="0">
                <a:solidFill>
                  <a:schemeClr val="tx1"/>
                </a:solidFill>
              </a:rPr>
              <a:t> </a:t>
            </a:r>
            <a:r>
              <a:rPr lang="en-US" sz="1800" dirty="0" smtClean="0">
                <a:solidFill>
                  <a:schemeClr val="tx1"/>
                </a:solidFill>
              </a:rPr>
              <a:t>It is likely to affect adversely their livelihood.</a:t>
            </a:r>
          </a:p>
          <a:p>
            <a:pPr algn="ctr"/>
            <a:endParaRPr lang="en-US" sz="1800" b="1" dirty="0" smtClean="0">
              <a:solidFill>
                <a:schemeClr val="tx1"/>
              </a:solidFill>
            </a:endParaRPr>
          </a:p>
          <a:p>
            <a:pPr algn="ctr"/>
            <a:r>
              <a:rPr lang="en-US" sz="1800" b="1" dirty="0" smtClean="0">
                <a:solidFill>
                  <a:schemeClr val="tx1"/>
                </a:solidFill>
              </a:rPr>
              <a:t>ENVIRONMENT</a:t>
            </a:r>
          </a:p>
          <a:p>
            <a:pPr algn="ctr"/>
            <a:endParaRPr lang="en-US" sz="1800" b="1" dirty="0" smtClean="0">
              <a:solidFill>
                <a:schemeClr val="tx1"/>
              </a:solidFill>
            </a:endParaRPr>
          </a:p>
          <a:p>
            <a:pPr algn="ctr"/>
            <a:r>
              <a:rPr lang="en-US" sz="1800" b="1" dirty="0" smtClean="0">
                <a:solidFill>
                  <a:schemeClr val="tx1"/>
                </a:solidFill>
              </a:rPr>
              <a:t>LOCAL POPULATION</a:t>
            </a:r>
          </a:p>
          <a:p>
            <a:pPr algn="ctr"/>
            <a:r>
              <a:rPr lang="en-US" sz="1800" dirty="0" smtClean="0">
                <a:solidFill>
                  <a:schemeClr val="tx1"/>
                </a:solidFill>
              </a:rPr>
              <a:t>Residents of Foreshore Estate, </a:t>
            </a:r>
            <a:r>
              <a:rPr lang="en-US" sz="1800" dirty="0" err="1" smtClean="0">
                <a:solidFill>
                  <a:schemeClr val="tx1"/>
                </a:solidFill>
              </a:rPr>
              <a:t>Olcott</a:t>
            </a:r>
            <a:r>
              <a:rPr lang="en-US" sz="1800" dirty="0" smtClean="0">
                <a:solidFill>
                  <a:schemeClr val="tx1"/>
                </a:solidFill>
              </a:rPr>
              <a:t> </a:t>
            </a:r>
            <a:r>
              <a:rPr lang="en-US" sz="1800" dirty="0" err="1" smtClean="0">
                <a:solidFill>
                  <a:schemeClr val="tx1"/>
                </a:solidFill>
              </a:rPr>
              <a:t>Kuppam</a:t>
            </a:r>
            <a:r>
              <a:rPr lang="en-US" sz="1800" dirty="0" smtClean="0">
                <a:solidFill>
                  <a:schemeClr val="tx1"/>
                </a:solidFill>
              </a:rPr>
              <a:t> &amp; </a:t>
            </a:r>
            <a:r>
              <a:rPr lang="en-US" sz="1800" dirty="0" err="1" smtClean="0">
                <a:solidFill>
                  <a:schemeClr val="tx1"/>
                </a:solidFill>
              </a:rPr>
              <a:t>Orur</a:t>
            </a:r>
            <a:r>
              <a:rPr lang="en-US" sz="1800" dirty="0" smtClean="0">
                <a:solidFill>
                  <a:schemeClr val="tx1"/>
                </a:solidFill>
              </a:rPr>
              <a:t> </a:t>
            </a:r>
            <a:r>
              <a:rPr lang="en-US" sz="1800" dirty="0" err="1" smtClean="0">
                <a:solidFill>
                  <a:schemeClr val="tx1"/>
                </a:solidFill>
              </a:rPr>
              <a:t>Kuppam</a:t>
            </a:r>
            <a:endParaRPr lang="en-US" sz="1800" dirty="0" smtClean="0">
              <a:solidFill>
                <a:schemeClr val="tx1"/>
              </a:solidFill>
            </a:endParaRPr>
          </a:p>
          <a:p>
            <a:pPr algn="ctr"/>
            <a:r>
              <a:rPr lang="en-US" sz="1800" b="1" dirty="0" smtClean="0"/>
              <a:t>            </a:t>
            </a:r>
            <a:endParaRPr lang="en-US" sz="1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5257800"/>
          </a:xfrm>
        </p:spPr>
        <p:txBody>
          <a:bodyPr/>
          <a:lstStyle/>
          <a:p>
            <a:r>
              <a:rPr lang="en-US" dirty="0" smtClean="0"/>
              <a:t>            </a:t>
            </a:r>
            <a:r>
              <a:rPr lang="en-US" dirty="0" smtClean="0">
                <a:effectLst>
                  <a:outerShdw blurRad="38100" dist="38100" dir="2700000" algn="tl">
                    <a:srgbClr val="000000">
                      <a:alpha val="43137"/>
                    </a:srgbClr>
                  </a:outerShdw>
                </a:effectLst>
              </a:rPr>
              <a:t>Project Status</a:t>
            </a:r>
            <a:br>
              <a:rPr lang="en-US" dirty="0" smtClean="0">
                <a:effectLst>
                  <a:outerShdw blurRad="38100" dist="38100" dir="2700000" algn="tl">
                    <a:srgbClr val="000000">
                      <a:alpha val="43137"/>
                    </a:srgbClr>
                  </a:outerShdw>
                </a:effectLst>
              </a:rPr>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600" dirty="0" smtClean="0">
                <a:solidFill>
                  <a:schemeClr val="tx1"/>
                </a:solidFill>
              </a:rPr>
              <a:t>Wilbur Smith Associates submitted the Final Feasibility Study of the Corridor.</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Environmental Activists have submitted their protests.</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Wildlife Activists have pointed out that the Project will make 30 year old conservation program of the critically endangered Olive Ridley Turtles, useless.</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Recent Newspaper Reports suggest that the Government may adopt a different alignment for the Light House to Besant Nagar stretch.</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No clarity on Elliot’s Beach to </a:t>
            </a:r>
            <a:r>
              <a:rPr lang="en-US" sz="1600" dirty="0" err="1" smtClean="0">
                <a:solidFill>
                  <a:schemeClr val="tx1"/>
                </a:solidFill>
              </a:rPr>
              <a:t>Kottivakkam</a:t>
            </a:r>
            <a:r>
              <a:rPr lang="en-US" sz="1600" dirty="0" smtClean="0">
                <a:solidFill>
                  <a:schemeClr val="tx1"/>
                </a:solidFill>
              </a:rPr>
              <a:t> stretch.</a:t>
            </a:r>
            <a:br>
              <a:rPr lang="en-US" sz="1600" dirty="0" smtClean="0">
                <a:solidFill>
                  <a:schemeClr val="tx1"/>
                </a:solidFill>
              </a:rPr>
            </a:b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5334000"/>
          </a:xfrm>
        </p:spPr>
        <p:txBody>
          <a:bodyPr>
            <a:normAutofit/>
          </a:bodyPr>
          <a:lstStyle/>
          <a:p>
            <a:pPr algn="ctr"/>
            <a:r>
              <a:rPr lang="en-US" dirty="0" smtClean="0"/>
              <a:t>Cost of the Project </a:t>
            </a:r>
            <a:br>
              <a:rPr lang="en-US" dirty="0" smtClean="0"/>
            </a:br>
            <a:r>
              <a:rPr lang="en-US" dirty="0" smtClean="0"/>
              <a:t>&amp;</a:t>
            </a:r>
            <a:br>
              <a:rPr lang="en-US" dirty="0" smtClean="0"/>
            </a:br>
            <a:r>
              <a:rPr lang="en-US" dirty="0" smtClean="0"/>
              <a:t>its rationale?!</a:t>
            </a:r>
            <a:br>
              <a:rPr lang="en-US" dirty="0" smtClean="0"/>
            </a:br>
            <a:r>
              <a:rPr lang="en-US" dirty="0" smtClean="0"/>
              <a:t/>
            </a:r>
            <a:br>
              <a:rPr lang="en-US" dirty="0" smtClean="0"/>
            </a:br>
            <a:r>
              <a:rPr lang="en-US" sz="1800" dirty="0" smtClean="0">
                <a:solidFill>
                  <a:schemeClr val="tx1"/>
                </a:solidFill>
              </a:rPr>
              <a:t/>
            </a:r>
            <a:br>
              <a:rPr lang="en-US" sz="1800" dirty="0" smtClean="0">
                <a:solidFill>
                  <a:schemeClr val="tx1"/>
                </a:solidFill>
              </a:rPr>
            </a:br>
            <a:r>
              <a:rPr lang="en-US" sz="1800" dirty="0" smtClean="0">
                <a:solidFill>
                  <a:schemeClr val="tx1"/>
                </a:solidFill>
              </a:rPr>
              <a:t>Rs.1000 </a:t>
            </a:r>
            <a:r>
              <a:rPr lang="en-US" sz="1800" dirty="0" err="1" smtClean="0">
                <a:solidFill>
                  <a:schemeClr val="tx1"/>
                </a:solidFill>
              </a:rPr>
              <a:t>Crores</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Reason : To decongest peak hour traffic</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According to the Government, at least 900 new vehicles</a:t>
            </a:r>
            <a:br>
              <a:rPr lang="en-US" sz="1800" dirty="0" smtClean="0">
                <a:solidFill>
                  <a:schemeClr val="tx1"/>
                </a:solidFill>
              </a:rPr>
            </a:br>
            <a:r>
              <a:rPr lang="en-US" sz="1800" dirty="0" smtClean="0">
                <a:solidFill>
                  <a:schemeClr val="tx1"/>
                </a:solidFill>
              </a:rPr>
              <a:t>hit the City’s Roads.</a:t>
            </a:r>
            <a:br>
              <a:rPr lang="en-US" sz="1800" dirty="0" smtClean="0">
                <a:solidFill>
                  <a:schemeClr val="tx1"/>
                </a:solidFill>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83880" cy="5029200"/>
          </a:xfrm>
        </p:spPr>
        <p:txBody>
          <a:bodyPr>
            <a:normAutofit fontScale="90000"/>
          </a:bodyPr>
          <a:lstStyle/>
          <a:p>
            <a:pPr algn="r"/>
            <a:r>
              <a:rPr lang="en-US" sz="2200" dirty="0" smtClean="0"/>
              <a:t>What does the </a:t>
            </a:r>
            <a:br>
              <a:rPr lang="en-US" sz="2200" dirty="0" smtClean="0"/>
            </a:br>
            <a:r>
              <a:rPr lang="en-US" sz="3100" dirty="0" smtClean="0"/>
              <a:t>Report of</a:t>
            </a:r>
            <a:r>
              <a:rPr lang="en-US" dirty="0" smtClean="0"/>
              <a:t> </a:t>
            </a:r>
            <a:r>
              <a:rPr lang="en-US" sz="3100" dirty="0" smtClean="0"/>
              <a:t>Wilbur Smith </a:t>
            </a:r>
            <a:br>
              <a:rPr lang="en-US" sz="3100" dirty="0" smtClean="0"/>
            </a:br>
            <a:r>
              <a:rPr lang="en-US" sz="2000" dirty="0" smtClean="0"/>
              <a:t>state?</a:t>
            </a:r>
            <a:br>
              <a:rPr lang="en-US" sz="2000" dirty="0" smtClean="0"/>
            </a:br>
            <a:r>
              <a:rPr lang="en-US" sz="2000" dirty="0" smtClean="0"/>
              <a:t/>
            </a:r>
            <a:br>
              <a:rPr lang="en-US" sz="2000" dirty="0" smtClean="0"/>
            </a:br>
            <a:r>
              <a:rPr lang="en-US" sz="2000" dirty="0" smtClean="0"/>
              <a:t/>
            </a:r>
            <a:br>
              <a:rPr lang="en-US" sz="2000" dirty="0" smtClean="0"/>
            </a:br>
            <a:r>
              <a:rPr lang="en-US" sz="1600" dirty="0" smtClean="0">
                <a:solidFill>
                  <a:schemeClr val="tx1"/>
                </a:solidFill>
              </a:rPr>
              <a:t>The Feasibility Report states that the first phase </a:t>
            </a:r>
            <a:br>
              <a:rPr lang="en-US" sz="1600" dirty="0" smtClean="0">
                <a:solidFill>
                  <a:schemeClr val="tx1"/>
                </a:solidFill>
              </a:rPr>
            </a:br>
            <a:r>
              <a:rPr lang="en-US" sz="1600" dirty="0" smtClean="0">
                <a:solidFill>
                  <a:schemeClr val="tx1"/>
                </a:solidFill>
              </a:rPr>
              <a:t>of the proposed road project will affect 529 houses, </a:t>
            </a:r>
            <a:br>
              <a:rPr lang="en-US" sz="1600" dirty="0" smtClean="0">
                <a:solidFill>
                  <a:schemeClr val="tx1"/>
                </a:solidFill>
              </a:rPr>
            </a:br>
            <a:r>
              <a:rPr lang="en-US" sz="1600" dirty="0" smtClean="0">
                <a:solidFill>
                  <a:schemeClr val="tx1"/>
                </a:solidFill>
              </a:rPr>
              <a:t>the commercial buildings and </a:t>
            </a:r>
            <a:br>
              <a:rPr lang="en-US" sz="1600" dirty="0" smtClean="0">
                <a:solidFill>
                  <a:schemeClr val="tx1"/>
                </a:solidFill>
              </a:rPr>
            </a:br>
            <a:r>
              <a:rPr lang="en-US" sz="1600" dirty="0" smtClean="0">
                <a:solidFill>
                  <a:schemeClr val="tx1"/>
                </a:solidFill>
              </a:rPr>
              <a:t>three religious buildings.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will also impact the environmentally sensitive </a:t>
            </a:r>
            <a:br>
              <a:rPr lang="en-US" sz="1600" dirty="0" smtClean="0">
                <a:solidFill>
                  <a:schemeClr val="tx1"/>
                </a:solidFill>
              </a:rPr>
            </a:br>
            <a:r>
              <a:rPr lang="en-US" sz="1600" dirty="0" err="1" smtClean="0">
                <a:solidFill>
                  <a:schemeClr val="tx1"/>
                </a:solidFill>
              </a:rPr>
              <a:t>Adyar</a:t>
            </a:r>
            <a:r>
              <a:rPr lang="en-US" sz="1600" dirty="0" smtClean="0">
                <a:solidFill>
                  <a:schemeClr val="tx1"/>
                </a:solidFill>
              </a:rPr>
              <a:t> Estuary and </a:t>
            </a:r>
            <a:br>
              <a:rPr lang="en-US" sz="1600" dirty="0" smtClean="0">
                <a:solidFill>
                  <a:schemeClr val="tx1"/>
                </a:solidFill>
              </a:rPr>
            </a:br>
            <a:r>
              <a:rPr lang="en-US" sz="1600" dirty="0" smtClean="0">
                <a:solidFill>
                  <a:schemeClr val="tx1"/>
                </a:solidFill>
              </a:rPr>
              <a:t>Olive Turtle Breeding Grounds </a:t>
            </a:r>
            <a:br>
              <a:rPr lang="en-US" sz="1600" dirty="0" smtClean="0">
                <a:solidFill>
                  <a:schemeClr val="tx1"/>
                </a:solidFill>
              </a:rPr>
            </a:br>
            <a:r>
              <a:rPr lang="en-US" sz="1600" dirty="0" smtClean="0">
                <a:solidFill>
                  <a:schemeClr val="tx1"/>
                </a:solidFill>
              </a:rPr>
              <a:t>along the Corridor.</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endParaRPr lang="en-US" sz="1000" b="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5562600"/>
          </a:xfrm>
        </p:spPr>
        <p:txBody>
          <a:bodyPr>
            <a:normAutofit fontScale="90000"/>
          </a:bodyPr>
          <a:lstStyle/>
          <a:p>
            <a:r>
              <a:rPr lang="en-US" dirty="0" smtClean="0"/>
              <a:t>Legal Provisions</a:t>
            </a:r>
            <a:br>
              <a:rPr lang="en-US" dirty="0" smtClean="0"/>
            </a:br>
            <a:r>
              <a:rPr lang="en-US" sz="1600" dirty="0" smtClean="0">
                <a:solidFill>
                  <a:schemeClr val="tx1"/>
                </a:solidFill>
              </a:rPr>
              <a:t>Constitution of India</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t>
            </a:r>
            <a:r>
              <a:rPr lang="en-US" sz="1100" i="1" dirty="0" smtClean="0">
                <a:solidFill>
                  <a:schemeClr val="tx1"/>
                </a:solidFill>
              </a:rPr>
              <a:t>Art.48A:	</a:t>
            </a:r>
            <a:r>
              <a:rPr lang="en-US" sz="1100" dirty="0" smtClean="0">
                <a:solidFill>
                  <a:schemeClr val="tx1"/>
                </a:solidFill>
              </a:rPr>
              <a:t>The State shall </a:t>
            </a:r>
            <a:r>
              <a:rPr lang="en-US" sz="1100" dirty="0" err="1" smtClean="0">
                <a:solidFill>
                  <a:schemeClr val="tx1"/>
                </a:solidFill>
              </a:rPr>
              <a:t>endeavour</a:t>
            </a:r>
            <a:r>
              <a:rPr lang="en-US" sz="1100" dirty="0" smtClean="0">
                <a:solidFill>
                  <a:schemeClr val="tx1"/>
                </a:solidFill>
              </a:rPr>
              <a:t> to protect and improve the environment and to</a:t>
            </a:r>
            <a:br>
              <a:rPr lang="en-US" sz="1100" dirty="0" smtClean="0">
                <a:solidFill>
                  <a:schemeClr val="tx1"/>
                </a:solidFill>
              </a:rPr>
            </a:br>
            <a:r>
              <a:rPr lang="en-US" sz="1100" dirty="0" smtClean="0">
                <a:solidFill>
                  <a:schemeClr val="tx1"/>
                </a:solidFill>
              </a:rPr>
              <a:t>                                           safeguard  the forests and wild life of the country.</a:t>
            </a:r>
            <a:br>
              <a:rPr lang="en-US" sz="1100" dirty="0" smtClean="0">
                <a:solidFill>
                  <a:schemeClr val="tx1"/>
                </a:solidFill>
              </a:rPr>
            </a:br>
            <a:r>
              <a:rPr lang="en-US" sz="1100" dirty="0" smtClean="0">
                <a:solidFill>
                  <a:schemeClr val="tx1"/>
                </a:solidFill>
              </a:rPr>
              <a:t/>
            </a:r>
            <a:br>
              <a:rPr lang="en-US" sz="1100" dirty="0" smtClean="0">
                <a:solidFill>
                  <a:schemeClr val="tx1"/>
                </a:solidFill>
              </a:rPr>
            </a:br>
            <a:r>
              <a:rPr lang="en-US" sz="1100" dirty="0" smtClean="0">
                <a:solidFill>
                  <a:schemeClr val="tx1"/>
                </a:solidFill>
              </a:rPr>
              <a:t>		</a:t>
            </a:r>
            <a:r>
              <a:rPr lang="en-US" sz="1100" b="0" dirty="0" smtClean="0">
                <a:solidFill>
                  <a:schemeClr val="tx1"/>
                </a:solidFill>
              </a:rPr>
              <a:t>ARTICLE 48A deals with ‘Environment, Forests and Wildlife’.</a:t>
            </a:r>
            <a:br>
              <a:rPr lang="en-US" sz="1100" b="0" dirty="0" smtClean="0">
                <a:solidFill>
                  <a:schemeClr val="tx1"/>
                </a:solidFill>
              </a:rPr>
            </a:br>
            <a:r>
              <a:rPr lang="en-US" sz="1100" b="0" dirty="0" smtClean="0">
                <a:solidFill>
                  <a:schemeClr val="tx1"/>
                </a:solidFill>
              </a:rPr>
              <a:t>	</a:t>
            </a:r>
            <a:br>
              <a:rPr lang="en-US" sz="1100" b="0" dirty="0" smtClean="0">
                <a:solidFill>
                  <a:schemeClr val="tx1"/>
                </a:solidFill>
              </a:rPr>
            </a:br>
            <a:r>
              <a:rPr lang="en-US" sz="1100" b="0" dirty="0" smtClean="0">
                <a:solidFill>
                  <a:schemeClr val="tx1"/>
                </a:solidFill>
              </a:rPr>
              <a:t>		These three subjects have been dealt with in one article for the simple reason </a:t>
            </a:r>
            <a:br>
              <a:rPr lang="en-US" sz="1100" b="0" dirty="0" smtClean="0">
                <a:solidFill>
                  <a:schemeClr val="tx1"/>
                </a:solidFill>
              </a:rPr>
            </a:br>
            <a:r>
              <a:rPr lang="en-US" sz="1100" b="0" dirty="0" smtClean="0">
                <a:solidFill>
                  <a:schemeClr val="tx1"/>
                </a:solidFill>
              </a:rPr>
              <a:t>                     	that the three are interrelated. </a:t>
            </a:r>
            <a:br>
              <a:rPr lang="en-US" sz="1100" b="0" dirty="0" smtClean="0">
                <a:solidFill>
                  <a:schemeClr val="tx1"/>
                </a:solidFill>
              </a:rPr>
            </a:br>
            <a:r>
              <a:rPr lang="en-US" sz="1100" b="0" dirty="0" smtClean="0">
                <a:solidFill>
                  <a:schemeClr val="tx1"/>
                </a:solidFill>
              </a:rPr>
              <a:t/>
            </a:r>
            <a:br>
              <a:rPr lang="en-US" sz="1100" b="0" dirty="0" smtClean="0">
                <a:solidFill>
                  <a:schemeClr val="tx1"/>
                </a:solidFill>
              </a:rPr>
            </a:br>
            <a:r>
              <a:rPr lang="en-US" sz="1100" b="0" dirty="0" smtClean="0">
                <a:solidFill>
                  <a:schemeClr val="tx1"/>
                </a:solidFill>
              </a:rPr>
              <a:t>                     	Protection and improvement of environment is necessary for safeguarding Forests and Wildlife,</a:t>
            </a:r>
            <a:br>
              <a:rPr lang="en-US" sz="1100" b="0" dirty="0" smtClean="0">
                <a:solidFill>
                  <a:schemeClr val="tx1"/>
                </a:solidFill>
              </a:rPr>
            </a:br>
            <a:r>
              <a:rPr lang="en-US" sz="1100" b="0" dirty="0" smtClean="0">
                <a:solidFill>
                  <a:schemeClr val="tx1"/>
                </a:solidFill>
              </a:rPr>
              <a:t>		which in turn protect and improve the Environment.</a:t>
            </a:r>
            <a:br>
              <a:rPr lang="en-US" sz="1100" b="0" dirty="0" smtClean="0">
                <a:solidFill>
                  <a:schemeClr val="tx1"/>
                </a:solidFill>
              </a:rPr>
            </a:br>
            <a:r>
              <a:rPr lang="en-US" sz="1100" b="0" dirty="0" smtClean="0">
                <a:solidFill>
                  <a:schemeClr val="tx1"/>
                </a:solidFill>
              </a:rPr>
              <a:t/>
            </a:r>
            <a:br>
              <a:rPr lang="en-US" sz="1100" b="0" dirty="0" smtClean="0">
                <a:solidFill>
                  <a:schemeClr val="tx1"/>
                </a:solidFill>
              </a:rPr>
            </a:br>
            <a:r>
              <a:rPr lang="en-US" sz="1100" b="0" dirty="0" smtClean="0">
                <a:solidFill>
                  <a:schemeClr val="tx1"/>
                </a:solidFill>
              </a:rPr>
              <a:t>		Forests and Wildlife are clearly interrelated and interdependent.</a:t>
            </a:r>
            <a:br>
              <a:rPr lang="en-US" sz="1100" b="0" dirty="0" smtClean="0">
                <a:solidFill>
                  <a:schemeClr val="tx1"/>
                </a:solidFill>
              </a:rPr>
            </a:br>
            <a:r>
              <a:rPr lang="en-US" sz="1100" b="0" dirty="0" smtClean="0">
                <a:solidFill>
                  <a:schemeClr val="tx1"/>
                </a:solidFill>
              </a:rPr>
              <a:t/>
            </a:r>
            <a:br>
              <a:rPr lang="en-US" sz="1100" b="0" dirty="0" smtClean="0">
                <a:solidFill>
                  <a:schemeClr val="tx1"/>
                </a:solidFill>
              </a:rPr>
            </a:br>
            <a:r>
              <a:rPr lang="en-US" sz="1100" b="0" dirty="0" smtClean="0">
                <a:solidFill>
                  <a:schemeClr val="tx1"/>
                </a:solidFill>
              </a:rPr>
              <a:t>		They protect each other.</a:t>
            </a: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t>
            </a:r>
            <a:r>
              <a:rPr lang="en-US" sz="1100" i="1" dirty="0" smtClean="0">
                <a:solidFill>
                  <a:schemeClr val="tx1"/>
                </a:solidFill>
              </a:rPr>
              <a:t>Art.51A:	</a:t>
            </a:r>
            <a:r>
              <a:rPr lang="en-US" sz="1100" dirty="0" smtClean="0">
                <a:solidFill>
                  <a:schemeClr val="tx1"/>
                </a:solidFill>
              </a:rPr>
              <a:t>It shall be the duty of every citizen of India, inter alia, to protect and improve the 		national environment including forests, lakes, rivers, wildlife and to have compassion 		for living creatures.</a:t>
            </a:r>
            <a:br>
              <a:rPr lang="en-US" sz="1100" dirty="0" smtClean="0">
                <a:solidFill>
                  <a:schemeClr val="tx1"/>
                </a:solidFill>
              </a:rPr>
            </a:br>
            <a:r>
              <a:rPr lang="en-US" sz="1100" dirty="0" smtClean="0">
                <a:solidFill>
                  <a:schemeClr val="tx1"/>
                </a:solidFill>
              </a:rPr>
              <a:t/>
            </a:r>
            <a:br>
              <a:rPr lang="en-US" sz="1100" dirty="0" smtClean="0">
                <a:solidFill>
                  <a:schemeClr val="tx1"/>
                </a:solidFill>
              </a:rPr>
            </a:br>
            <a:r>
              <a:rPr lang="en-US" sz="1100" dirty="0" smtClean="0">
                <a:solidFill>
                  <a:schemeClr val="tx1"/>
                </a:solidFill>
              </a:rPr>
              <a:t/>
            </a:r>
            <a:br>
              <a:rPr lang="en-US" sz="1100" dirty="0" smtClean="0">
                <a:solidFill>
                  <a:schemeClr val="tx1"/>
                </a:solidFill>
              </a:rPr>
            </a:br>
            <a:r>
              <a:rPr lang="en-US" sz="1600" dirty="0" smtClean="0">
                <a:solidFill>
                  <a:schemeClr val="tx1"/>
                </a:solidFill>
              </a:rPr>
              <a:t/>
            </a:r>
            <a:br>
              <a:rPr lang="en-US" sz="1600" dirty="0" smtClean="0">
                <a:solidFill>
                  <a:schemeClr val="tx1"/>
                </a:solidFill>
              </a:rPr>
            </a:br>
            <a:r>
              <a:rPr lang="en-US" sz="1600" b="0" i="1" dirty="0" smtClean="0">
                <a:solidFill>
                  <a:schemeClr val="tx1"/>
                </a:solidFill>
                <a:latin typeface="Garamond" pitchFamily="18" charset="0"/>
              </a:rPr>
              <a:t>These two articles are not only fundamental in the governance of the country but also it shall be the duty of the State to apply these principles in making laws and further these two articles are to be kept in mind in understanding the scope and purport of the fundamental rights guaranteed by the Constitution including Arts. 14, 19 and 21 and also the various laws enacted by </a:t>
            </a:r>
            <a:br>
              <a:rPr lang="en-US" sz="1600" b="0" i="1" dirty="0" smtClean="0">
                <a:solidFill>
                  <a:schemeClr val="tx1"/>
                </a:solidFill>
                <a:latin typeface="Garamond" pitchFamily="18" charset="0"/>
              </a:rPr>
            </a:br>
            <a:r>
              <a:rPr lang="en-US" sz="1600" b="0" i="1" dirty="0" smtClean="0">
                <a:solidFill>
                  <a:schemeClr val="tx1"/>
                </a:solidFill>
                <a:latin typeface="Garamond" pitchFamily="18" charset="0"/>
              </a:rPr>
              <a:t>Parliament and the State Legislatures.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83880" cy="5181600"/>
          </a:xfrm>
        </p:spPr>
        <p:txBody>
          <a:bodyPr/>
          <a:lstStyle/>
          <a:p>
            <a:r>
              <a:rPr lang="en-US" sz="1400" dirty="0" smtClean="0"/>
              <a:t>The </a:t>
            </a:r>
            <a:r>
              <a:rPr lang="en-US" sz="1800" dirty="0" smtClean="0"/>
              <a:t>Environment (Protection) Act, 1986</a:t>
            </a:r>
            <a:br>
              <a:rPr lang="en-US" sz="1800" dirty="0" smtClean="0"/>
            </a:br>
            <a:r>
              <a:rPr lang="en-US" sz="1800" dirty="0" smtClean="0"/>
              <a:t/>
            </a:r>
            <a:br>
              <a:rPr lang="en-US" sz="1800" dirty="0" smtClean="0"/>
            </a:br>
            <a:r>
              <a:rPr lang="en-US" sz="1800" dirty="0" smtClean="0"/>
              <a:t/>
            </a:r>
            <a:br>
              <a:rPr lang="en-US" sz="1800" dirty="0" smtClean="0"/>
            </a:br>
            <a:r>
              <a:rPr lang="en-US" sz="1000" dirty="0" smtClean="0">
                <a:solidFill>
                  <a:schemeClr val="tx1"/>
                </a:solidFill>
              </a:rPr>
              <a:t>NOTIFICATION S.O.114(E) – 19</a:t>
            </a:r>
            <a:r>
              <a:rPr lang="en-US" sz="1000" baseline="30000" dirty="0" smtClean="0">
                <a:solidFill>
                  <a:schemeClr val="tx1"/>
                </a:solidFill>
              </a:rPr>
              <a:t>th</a:t>
            </a:r>
            <a:r>
              <a:rPr lang="en-US" sz="1000" dirty="0" smtClean="0">
                <a:solidFill>
                  <a:schemeClr val="tx1"/>
                </a:solidFill>
              </a:rPr>
              <a:t> February 1991.</a:t>
            </a:r>
            <a:br>
              <a:rPr lang="en-US" sz="1000" dirty="0" smtClean="0">
                <a:solidFill>
                  <a:schemeClr val="tx1"/>
                </a:solidFill>
              </a:rPr>
            </a:br>
            <a:r>
              <a:rPr lang="en-US" sz="1000" dirty="0" smtClean="0">
                <a:solidFill>
                  <a:schemeClr val="tx1"/>
                </a:solidFill>
              </a:rPr>
              <a:t/>
            </a:r>
            <a:br>
              <a:rPr lang="en-US" sz="1000" dirty="0" smtClean="0">
                <a:solidFill>
                  <a:schemeClr val="tx1"/>
                </a:solidFill>
              </a:rPr>
            </a:br>
            <a:r>
              <a:rPr lang="en-US" sz="1000" dirty="0" smtClean="0">
                <a:solidFill>
                  <a:schemeClr val="tx1"/>
                </a:solidFill>
              </a:rPr>
              <a:t/>
            </a:r>
            <a:br>
              <a:rPr lang="en-US" sz="1000" dirty="0" smtClean="0">
                <a:solidFill>
                  <a:schemeClr val="tx1"/>
                </a:solidFill>
              </a:rPr>
            </a:br>
            <a:r>
              <a:rPr lang="en-US" sz="1000" dirty="0" smtClean="0">
                <a:solidFill>
                  <a:schemeClr val="tx1"/>
                </a:solidFill>
              </a:rPr>
              <a:t>	</a:t>
            </a:r>
            <a:r>
              <a:rPr lang="en-US" sz="1800" b="0" dirty="0" smtClean="0">
                <a:solidFill>
                  <a:schemeClr val="tx1"/>
                </a:solidFill>
              </a:rPr>
              <a:t>This Notification has been issued under Section 3 (1) and</a:t>
            </a:r>
            <a:br>
              <a:rPr lang="en-US" sz="1800" b="0" dirty="0" smtClean="0">
                <a:solidFill>
                  <a:schemeClr val="tx1"/>
                </a:solidFill>
              </a:rPr>
            </a:br>
            <a:r>
              <a:rPr lang="en-US" sz="1800" b="0" dirty="0" smtClean="0">
                <a:solidFill>
                  <a:schemeClr val="tx1"/>
                </a:solidFill>
              </a:rPr>
              <a:t>	Section 3 (2) (V) of the Environment Protection Act 1986</a:t>
            </a:r>
            <a:br>
              <a:rPr lang="en-US" sz="1800" b="0" dirty="0" smtClean="0">
                <a:solidFill>
                  <a:schemeClr val="tx1"/>
                </a:solidFill>
              </a:rPr>
            </a:br>
            <a:r>
              <a:rPr lang="en-US" sz="1800" b="0" dirty="0" smtClean="0">
                <a:solidFill>
                  <a:schemeClr val="tx1"/>
                </a:solidFill>
              </a:rPr>
              <a:t>	and Rule 5 (3) (d) of Environment Protection Rules 1986</a:t>
            </a:r>
            <a:br>
              <a:rPr lang="en-US" sz="1800" b="0" dirty="0" smtClean="0">
                <a:solidFill>
                  <a:schemeClr val="tx1"/>
                </a:solidFill>
              </a:rPr>
            </a:br>
            <a:r>
              <a:rPr lang="en-US" sz="1800" b="0" dirty="0" smtClean="0">
                <a:solidFill>
                  <a:schemeClr val="tx1"/>
                </a:solidFill>
              </a:rPr>
              <a:t>	declaring coastal stretches and Coastal Regulation Zone </a:t>
            </a:r>
            <a:br>
              <a:rPr lang="en-US" sz="1800" b="0" dirty="0" smtClean="0">
                <a:solidFill>
                  <a:schemeClr val="tx1"/>
                </a:solidFill>
              </a:rPr>
            </a:br>
            <a:r>
              <a:rPr lang="en-US" sz="1800" b="0" dirty="0" smtClean="0">
                <a:solidFill>
                  <a:schemeClr val="tx1"/>
                </a:solidFill>
              </a:rPr>
              <a:t>	and Regulating activities in the CRZ.</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221</TotalTime>
  <Words>252</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Aspect</vt:lpstr>
      <vt:lpstr>What is the ELEVATED EXPRESS WAY?</vt:lpstr>
      <vt:lpstr>Construction of the EXPRESSWAY would disrupt the nesting spots of Olive Ridley Turtles.</vt:lpstr>
      <vt:lpstr>Olive Ridley Sea Turtle laying eggs            Olive Ridley Sea Turtle Hatchlings                                                                                  moving towards water</vt:lpstr>
      <vt:lpstr>Impact</vt:lpstr>
      <vt:lpstr>            Project Status    Wilbur Smith Associates submitted the Final Feasibility Study of the Corridor.  Environmental Activists have submitted their protests.  Wildlife Activists have pointed out that the Project will make 30 year old conservation program of the critically endangered Olive Ridley Turtles, useless.  Recent Newspaper Reports suggest that the Government may adopt a different alignment for the Light House to Besant Nagar stretch.  No clarity on Elliot’s Beach to Kottivakkam stretch. </vt:lpstr>
      <vt:lpstr>Cost of the Project  &amp; its rationale?!   Rs.1000 Crores  Reason : To decongest peak hour traffic  According to the Government, at least 900 new vehicles hit the City’s Roads. </vt:lpstr>
      <vt:lpstr>What does the  Report of Wilbur Smith  state?   The Feasibility Report states that the first phase  of the proposed road project will affect 529 houses,  the commercial buildings and  three religious buildings.      will also impact the environmentally sensitive  Adyar Estuary and  Olive Turtle Breeding Grounds  along the Corridor.   </vt:lpstr>
      <vt:lpstr>Legal Provisions Constitution of India   Art.48A: The State shall endeavour to protect and improve the environment and to                                            safeguard  the forests and wild life of the country.    ARTICLE 48A deals with ‘Environment, Forests and Wildlife’.     These three subjects have been dealt with in one article for the simple reason                        that the three are interrelated.                         Protection and improvement of environment is necessary for safeguarding Forests and Wildlife,   which in turn protect and improve the Environment.    Forests and Wildlife are clearly interrelated and interdependent.    They protect each other.   Art.51A: It shall be the duty of every citizen of India, inter alia, to protect and improve the   national environment including forests, lakes, rivers, wildlife and to have compassion   for living creatures.    These two articles are not only fundamental in the governance of the country but also it shall be the duty of the State to apply these principles in making laws and further these two articles are to be kept in mind in understanding the scope and purport of the fundamental rights guaranteed by the Constitution including Arts. 14, 19 and 21 and also the various laws enacted by  Parliament and the State Legislatures.</vt:lpstr>
      <vt:lpstr>The Environment (Protection) Act, 1986   NOTIFICATION S.O.114(E) – 19th February 1991.    This Notification has been issued under Section 3 (1) and  Section 3 (2) (V) of the Environment Protection Act 1986  and Rule 5 (3) (d) of Environment Protection Rules 1986  declaring coastal stretches and Coastal Regulation Zone   and Regulating activities in the CRZ.    </vt:lpstr>
      <vt:lpstr>Regulation of  Permissible Activities  All other activities except those prohibited will be regulated under Clause 3 (V)   The following activities will require environmental clearance from the Ministry of Environment and Forests, Government of India.  </vt:lpstr>
      <vt:lpstr>(V) All other activities with investment of Rs.5 Crores or more.    Provided that activities involving investment of less than Rs.5 Crore shall be regulated by the concerned authorities at the State or Union Territory level in accordance with the provisions of sub-para (2) of Para 6 of Annexure I of the Notification.     Category-II (CRZ-II):   The areas that have already been developed upto or close to the  shoreline. For this purpose, “developed area” is referred to as that  area within the municipal limits or in other legally designated urban  areas which is already substantially built up and which has been  provided with drainage and approach roads and other infrastructural  facilities, such as water supply and sewerage mains.  </vt:lpstr>
      <vt:lpstr>Union of India Vs Member Secretary, CMDA (2006) 4 CTC 460  ”Keeping in view the purpose for which such Act was enacted the expression contained in the Act should be given the widest possible meaning so as to prevent the possibility of environmental degradation.     The expression is wide enough to include any activity………………..”      </vt:lpstr>
      <vt:lpstr>Vellore Citizens Welfare Forum Vs Union of India AIR 1996 SC 2715  (i). Environmental measures by the State Government and   statutory authorities must anticipate, prevent and   attack the causes of environmental degradation.  (ii). Where there are threats of serious and irreversible  damage, lack of scientific certainty should not be used for  postponing measures to prevent environmental   degradation.  (iii). The onus of proof is on the actor or the developer/  industrialist to show that his action is environmentally   benign.  </vt:lpstr>
      <vt:lpstr>Olive Ridley Turtle is listed as endangered species by IUCN -Marine Turtle Specialist Group.  There has been a 50% reduction in population since the 1960s.     The highly migrating behaviour of Olive Ridley makes them shared resources among many nations.  Olive Ridley Turtles are protected species under Memorandum of Understanding on the conservation and management of Marine Turtles and their habitats of the Indian Ocean and South East Africa.  </vt:lpstr>
      <vt:lpstr>Olive Ridley Turtles are listed in Schedule I of the Indian Wildlife (Protection) Act 1972.  The Tennesse Valley Authority started the building of Tellico Dam on the Little Tennesse River and was constructing the Dam when an endangered fish species called Snail Darter was found upstream.    The Endangered Species Act has been passed after construction had begun.   The dam would completely inundate the location where the snail darter was found, resulting in considerable harm to the snail darter.  The judgement finding that Petitioner Corporation operation of a virtually completed Federal dam would eradicate an endangered species and that an injunction was the appropriate remedy was affirmed because endangered species were affected and continuing appropriation did not contribute an implied repeal of the statue as if applied to the Project.  </vt:lpstr>
      <vt:lpstr>Environmental bodies have identified four major reasons for concerns about the extinction of endangered species in India.  The reasons are:-  a). Loss of species as a biological entity. b). Destabilization of an ecosystem. c). Endangerment of other species. d). Loss of irreplaceable genetic material and associated bio        chemicals.      </vt:lpstr>
      <vt:lpstr>An endangered species is actually a population of an organization that is at risk of becoming extinct because it is either   (a) few in number  (b) threatened by changing environmental or   predation parameters.        </vt:lpstr>
      <vt:lpstr>                    N.D.Jayal-Vs-Union of India    (2004) 9 scc 362 Loss of Livelihood. Factors to be considered by the state while planning a development proect.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ELEVATED EXPRESS WAY?</dc:title>
  <dc:creator> </dc:creator>
  <cp:lastModifiedBy> </cp:lastModifiedBy>
  <cp:revision>26</cp:revision>
  <dcterms:created xsi:type="dcterms:W3CDTF">2009-08-29T04:49:46Z</dcterms:created>
  <dcterms:modified xsi:type="dcterms:W3CDTF">2009-08-30T02:56:18Z</dcterms:modified>
</cp:coreProperties>
</file>