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57" r:id="rId4"/>
    <p:sldId id="261" r:id="rId5"/>
    <p:sldId id="262" r:id="rId6"/>
    <p:sldId id="264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Coastal Area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Current Status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Institutions involved in Coastal Zone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Current Concerns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Current Policies, Programs and Projects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Likely implications of Climate Change on Coastal Zone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Strategies for Adaptation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Coastal Area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b="1" dirty="0" smtClean="0"/>
              <a:t>Current Status</a:t>
            </a:r>
          </a:p>
          <a:p>
            <a:r>
              <a:rPr lang="en-US" sz="2000" dirty="0" smtClean="0"/>
              <a:t>The Tamil Nadu coast is 1076 km long along the Bay of Bengal</a:t>
            </a:r>
          </a:p>
          <a:p>
            <a:r>
              <a:rPr lang="en-US" sz="2000" dirty="0" smtClean="0"/>
              <a:t>North Eastern Zone, Cauvery Delta Zone and Southern Zone.</a:t>
            </a:r>
          </a:p>
          <a:p>
            <a:r>
              <a:rPr lang="en-US" sz="2000" dirty="0" smtClean="0"/>
              <a:t>Port and Harbors-State Maritime Board controls smaller ports</a:t>
            </a:r>
          </a:p>
          <a:p>
            <a:r>
              <a:rPr lang="en-US" sz="2000" dirty="0" smtClean="0"/>
              <a:t>Urbanization and habitats-major construction of infrastructure along the coasts</a:t>
            </a:r>
          </a:p>
          <a:p>
            <a:r>
              <a:rPr lang="en-US" sz="2000" dirty="0" smtClean="0"/>
              <a:t>Fisheries-591 recorded fishing villages along the coast</a:t>
            </a:r>
          </a:p>
          <a:p>
            <a:r>
              <a:rPr lang="en-US" sz="2000" dirty="0" smtClean="0"/>
              <a:t>Nuclear power plants along the coast-</a:t>
            </a:r>
            <a:r>
              <a:rPr lang="en-US" sz="2000" dirty="0" err="1" smtClean="0"/>
              <a:t>Kalpakkam</a:t>
            </a:r>
            <a:r>
              <a:rPr lang="en-US" sz="2000" dirty="0" smtClean="0"/>
              <a:t> and </a:t>
            </a:r>
            <a:r>
              <a:rPr lang="en-US" sz="2000" dirty="0" err="1" smtClean="0"/>
              <a:t>Kudankulum</a:t>
            </a:r>
            <a:endParaRPr lang="en-US" sz="2000" dirty="0" smtClean="0"/>
          </a:p>
          <a:p>
            <a:r>
              <a:rPr lang="en-US" sz="2000" dirty="0" smtClean="0"/>
              <a:t>Water supply infrastructure-100MLD desalination plants in </a:t>
            </a:r>
            <a:r>
              <a:rPr lang="en-US" sz="2000" dirty="0" err="1" smtClean="0"/>
              <a:t>Nemmeli</a:t>
            </a:r>
            <a:r>
              <a:rPr lang="en-US" sz="2000" dirty="0" smtClean="0"/>
              <a:t>, </a:t>
            </a:r>
            <a:r>
              <a:rPr lang="en-US" sz="2000" dirty="0" err="1" smtClean="0"/>
              <a:t>Kattupalli</a:t>
            </a:r>
            <a:r>
              <a:rPr lang="en-US" sz="2000" dirty="0" smtClean="0"/>
              <a:t>, </a:t>
            </a:r>
            <a:r>
              <a:rPr lang="en-US" sz="2000" dirty="0" err="1" smtClean="0"/>
              <a:t>Natipaiyur</a:t>
            </a:r>
            <a:endParaRPr lang="en-US" sz="2000" dirty="0" smtClean="0"/>
          </a:p>
          <a:p>
            <a:r>
              <a:rPr lang="en-US" sz="2000" dirty="0" smtClean="0"/>
              <a:t>Minerals-High amount of mineral deposits in the Southern and the Southeastern sea coasts of the State.</a:t>
            </a:r>
          </a:p>
          <a:p>
            <a:r>
              <a:rPr lang="en-US" sz="2000" dirty="0" smtClean="0"/>
              <a:t>Coastal Ecosystems-Gulf of </a:t>
            </a:r>
            <a:r>
              <a:rPr lang="en-US" sz="2000" dirty="0" err="1" smtClean="0"/>
              <a:t>Mannar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Coastal Area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sz="2200" b="1" dirty="0" smtClean="0"/>
              <a:t>Institutions involved in Coastal Zone Management</a:t>
            </a:r>
          </a:p>
          <a:p>
            <a:r>
              <a:rPr lang="en-US" sz="2000" u="sng" dirty="0" smtClean="0"/>
              <a:t>Department of Forests-</a:t>
            </a:r>
            <a:r>
              <a:rPr lang="en-US" sz="2000" dirty="0" smtClean="0"/>
              <a:t>Forest conservation including mangroves</a:t>
            </a:r>
          </a:p>
          <a:p>
            <a:r>
              <a:rPr lang="en-US" sz="2000" u="sng" dirty="0" smtClean="0"/>
              <a:t>Urban Local Bodies</a:t>
            </a:r>
            <a:r>
              <a:rPr lang="en-US" sz="2000" dirty="0" smtClean="0"/>
              <a:t>-Municipal Solid Waste management</a:t>
            </a:r>
          </a:p>
          <a:p>
            <a:r>
              <a:rPr lang="en-US" sz="2000" u="sng" dirty="0" err="1" smtClean="0"/>
              <a:t>TamilNadu</a:t>
            </a:r>
            <a:r>
              <a:rPr lang="en-US" sz="2000" u="sng" dirty="0" smtClean="0"/>
              <a:t> Pollution Control Board-</a:t>
            </a:r>
            <a:r>
              <a:rPr lang="en-US" sz="2000" dirty="0" smtClean="0"/>
              <a:t>Industrial and domestic Sewage</a:t>
            </a:r>
          </a:p>
          <a:p>
            <a:pPr>
              <a:buNone/>
            </a:pPr>
            <a:r>
              <a:rPr lang="en-US" sz="2000" dirty="0" smtClean="0"/>
              <a:t>discharge (water pollution)</a:t>
            </a:r>
          </a:p>
          <a:p>
            <a:r>
              <a:rPr lang="en-US" sz="2000" u="sng" dirty="0" smtClean="0"/>
              <a:t>Department of Environment-</a:t>
            </a:r>
            <a:r>
              <a:rPr lang="en-US" sz="2000" dirty="0" smtClean="0"/>
              <a:t>Coastal zone regulation</a:t>
            </a:r>
          </a:p>
          <a:p>
            <a:r>
              <a:rPr lang="en-US" sz="2000" u="sng" dirty="0" smtClean="0"/>
              <a:t>Public Works Department-</a:t>
            </a:r>
            <a:r>
              <a:rPr lang="en-US" sz="2000" dirty="0" smtClean="0"/>
              <a:t>Erosion control, managing dams, diverting flood water, improving water use efficiency; Execution of calamity reconstruction works</a:t>
            </a:r>
            <a:endParaRPr lang="en-US" sz="20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Coastal Area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b="1" dirty="0" smtClean="0"/>
              <a:t>Current Concerns</a:t>
            </a:r>
          </a:p>
          <a:p>
            <a:r>
              <a:rPr lang="en-US" sz="2000" u="sng" dirty="0" smtClean="0"/>
              <a:t>Coastal Erosion-</a:t>
            </a:r>
            <a:r>
              <a:rPr lang="en-US" sz="2000" dirty="0" smtClean="0"/>
              <a:t>has been recorded since the 1970’s and 80’s; has rendered beaches to become shorter, sand dunes and islands disappeared</a:t>
            </a:r>
            <a:r>
              <a:rPr lang="en-US" sz="2000" u="sng" dirty="0" smtClean="0"/>
              <a:t> </a:t>
            </a:r>
          </a:p>
          <a:p>
            <a:r>
              <a:rPr lang="en-US" sz="2000" u="sng" dirty="0" smtClean="0"/>
              <a:t>Cyclones, Storm surges and Coastal flooding-</a:t>
            </a:r>
            <a:r>
              <a:rPr lang="en-US" sz="2000" dirty="0" smtClean="0"/>
              <a:t>contributing to greater erosion</a:t>
            </a:r>
            <a:endParaRPr lang="en-US" sz="2000" u="sng" dirty="0" smtClean="0"/>
          </a:p>
          <a:p>
            <a:r>
              <a:rPr lang="en-US" sz="2000" u="sng" dirty="0" smtClean="0"/>
              <a:t>Sea level rise-</a:t>
            </a:r>
            <a:r>
              <a:rPr lang="en-US" sz="2000" dirty="0" smtClean="0"/>
              <a:t>puts the infrastructure and life at risk</a:t>
            </a:r>
            <a:endParaRPr lang="en-US" sz="2000" u="sng" dirty="0" smtClean="0"/>
          </a:p>
          <a:p>
            <a:r>
              <a:rPr lang="en-US" sz="2000" u="sng" dirty="0" smtClean="0"/>
              <a:t>Salt water intrusion-</a:t>
            </a:r>
            <a:r>
              <a:rPr lang="en-US" sz="2000" dirty="0" smtClean="0"/>
              <a:t>due to increase in sea level as well as poor management there is increased salt water intrusion, primarily damages mangroves</a:t>
            </a:r>
            <a:r>
              <a:rPr lang="en-US" sz="2000" u="sng" dirty="0" smtClean="0"/>
              <a:t> </a:t>
            </a:r>
          </a:p>
          <a:p>
            <a:r>
              <a:rPr lang="en-US" sz="2000" u="sng" dirty="0" smtClean="0"/>
              <a:t>Pollution</a:t>
            </a:r>
            <a:r>
              <a:rPr lang="en-US" sz="2000" dirty="0" smtClean="0"/>
              <a:t>-pollution caused by industries, power plants and desalination plants; coupled with domestic and industrial sewage discharge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Coastal Area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sz="2200" b="1" dirty="0" smtClean="0"/>
              <a:t>Current Policies, Programs and Projects</a:t>
            </a:r>
          </a:p>
          <a:p>
            <a:pPr marL="514350" indent="-514350">
              <a:buNone/>
            </a:pPr>
            <a:r>
              <a:rPr lang="en-US" sz="2000" u="sng" dirty="0" smtClean="0"/>
              <a:t>Developing </a:t>
            </a:r>
            <a:r>
              <a:rPr lang="en-US" sz="2000" u="sng" dirty="0" err="1" smtClean="0"/>
              <a:t>anIntegrated</a:t>
            </a:r>
            <a:r>
              <a:rPr lang="en-US" sz="2000" u="sng" dirty="0" smtClean="0"/>
              <a:t> Coastal Zone Management Plan for </a:t>
            </a:r>
            <a:r>
              <a:rPr lang="en-US" sz="2000" u="sng" dirty="0" err="1" smtClean="0"/>
              <a:t>Tamilnadu</a:t>
            </a:r>
            <a:endParaRPr lang="en-US" sz="2000" u="sng" dirty="0" smtClean="0"/>
          </a:p>
          <a:p>
            <a:pPr marL="514350" indent="-514350"/>
            <a:r>
              <a:rPr lang="en-US" sz="2000" dirty="0" smtClean="0"/>
              <a:t>Development of an enabling environment for decision making</a:t>
            </a:r>
          </a:p>
          <a:p>
            <a:pPr marL="514350" indent="-514350"/>
            <a:r>
              <a:rPr lang="en-US" sz="2000" dirty="0" smtClean="0"/>
              <a:t>Integrated Coastal Zone Management projects</a:t>
            </a:r>
          </a:p>
          <a:p>
            <a:pPr marL="514350" indent="-514350"/>
            <a:r>
              <a:rPr lang="en-US" sz="2000" dirty="0" smtClean="0"/>
              <a:t>Conservation and Rehabilitation activities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2000" u="sng" dirty="0" smtClean="0"/>
              <a:t>On-going </a:t>
            </a:r>
            <a:r>
              <a:rPr lang="en-US" sz="2000" u="sng" dirty="0" err="1" smtClean="0"/>
              <a:t>Programmes</a:t>
            </a:r>
            <a:r>
              <a:rPr lang="en-US" sz="2000" u="sng" dirty="0" smtClean="0"/>
              <a:t> and Projects</a:t>
            </a:r>
          </a:p>
          <a:p>
            <a:pPr marL="514350" indent="-514350"/>
            <a:r>
              <a:rPr lang="en-US" sz="2000" dirty="0" smtClean="0"/>
              <a:t>National Coastal Protection Project</a:t>
            </a:r>
          </a:p>
          <a:p>
            <a:pPr marL="514350" indent="-514350"/>
            <a:r>
              <a:rPr lang="en-US" sz="2000" dirty="0" smtClean="0"/>
              <a:t>Disaster Risk Management Program</a:t>
            </a:r>
          </a:p>
          <a:p>
            <a:pPr marL="514350" indent="-514350"/>
            <a:r>
              <a:rPr lang="en-US" sz="2000" dirty="0" smtClean="0"/>
              <a:t>Coastal Sediment Cell Delineation</a:t>
            </a:r>
          </a:p>
          <a:p>
            <a:pPr marL="514350" indent="-514350"/>
            <a:r>
              <a:rPr lang="en-US" sz="2000" dirty="0" smtClean="0"/>
              <a:t>National Assessment of Shoreline Change for India</a:t>
            </a:r>
          </a:p>
          <a:p>
            <a:pPr marL="514350" indent="-514350"/>
            <a:r>
              <a:rPr lang="en-US" sz="2000" dirty="0" smtClean="0"/>
              <a:t>National Cyclone Risk Mitigation Project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Coastal Area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sz="2400" b="1" dirty="0" smtClean="0"/>
              <a:t>Likely implications of Climate Change on Coastal Zone</a:t>
            </a:r>
            <a:endParaRPr lang="en-US" sz="2200" b="1" dirty="0" smtClean="0"/>
          </a:p>
          <a:p>
            <a:pPr marL="514350" indent="-514350"/>
            <a:r>
              <a:rPr lang="en-US" sz="2000" u="sng" dirty="0" smtClean="0"/>
              <a:t>Coastal inundation and damages-</a:t>
            </a:r>
            <a:r>
              <a:rPr lang="en-US" sz="2000" dirty="0" smtClean="0"/>
              <a:t>identified five coastal districts with coast line lying below 10meters current sea level</a:t>
            </a:r>
          </a:p>
          <a:p>
            <a:pPr marL="514350" indent="-514350"/>
            <a:r>
              <a:rPr lang="en-US" sz="2000" u="sng" dirty="0" smtClean="0"/>
              <a:t>Impact on Ecosystem Biodiversity-</a:t>
            </a:r>
            <a:r>
              <a:rPr lang="en-US" sz="2000" dirty="0" smtClean="0"/>
              <a:t>aquaculture, ocean currents, fisheries, coral reefs etc are going to have negative impacts thus affecting the livelihood of people</a:t>
            </a:r>
          </a:p>
          <a:p>
            <a:pPr marL="514350" indent="-514350"/>
            <a:r>
              <a:rPr lang="en-US" sz="2000" u="sng" dirty="0" smtClean="0"/>
              <a:t>Impacts on Erosion rates-</a:t>
            </a:r>
            <a:r>
              <a:rPr lang="en-US" sz="2000" dirty="0" smtClean="0"/>
              <a:t>rate of erosion likely to increase rapidly, intense cyclones and storm surges are expected</a:t>
            </a:r>
          </a:p>
          <a:p>
            <a:pPr marL="514350" indent="-514350"/>
            <a:r>
              <a:rPr lang="en-US" sz="2000" u="sng" dirty="0" smtClean="0"/>
              <a:t>Impacts on Waste management-</a:t>
            </a:r>
            <a:r>
              <a:rPr lang="en-US" sz="2000" dirty="0" smtClean="0"/>
              <a:t>climate change is likely to alter site Hydrology, increase </a:t>
            </a:r>
            <a:r>
              <a:rPr lang="en-US" sz="2000" dirty="0" err="1" smtClean="0"/>
              <a:t>leachate</a:t>
            </a:r>
            <a:r>
              <a:rPr lang="en-US" sz="2000" dirty="0" smtClean="0"/>
              <a:t> production, alter waste decomposition rate, increase combustion risk</a:t>
            </a:r>
            <a:endParaRPr lang="en-US" sz="2000" u="sng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Coastal Area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b="1" dirty="0" smtClean="0"/>
              <a:t>Strategies</a:t>
            </a:r>
          </a:p>
          <a:p>
            <a:pPr marL="457200" indent="-457200">
              <a:buNone/>
            </a:pPr>
            <a:r>
              <a:rPr lang="en-US" sz="2000" dirty="0" smtClean="0"/>
              <a:t>1) Develop a Tamil Nadu Integrated Coastal Protection Plan (TN-ICPP) to adapt to projected sea level rise, enhanced intensities of cyclones, storm surges, and extreme rainfall-</a:t>
            </a:r>
          </a:p>
          <a:p>
            <a:pPr marL="457200" indent="-457200"/>
            <a:r>
              <a:rPr lang="en-US" sz="2000" dirty="0" smtClean="0"/>
              <a:t>Access frequency and recurrence of cyclones </a:t>
            </a:r>
          </a:p>
          <a:p>
            <a:pPr marL="457200" indent="-457200"/>
            <a:r>
              <a:rPr lang="en-US" sz="2000" dirty="0" smtClean="0"/>
              <a:t>Analyze individual and combined impacts of sea level rise, cyclones, storm surges etc</a:t>
            </a:r>
          </a:p>
          <a:p>
            <a:pPr marL="457200" indent="-457200"/>
            <a:r>
              <a:rPr lang="en-US" sz="2000" dirty="0" smtClean="0"/>
              <a:t>Enhanced waste management practices</a:t>
            </a:r>
          </a:p>
          <a:p>
            <a:pPr marL="457200" indent="-457200">
              <a:buNone/>
            </a:pPr>
            <a:r>
              <a:rPr lang="en-US" sz="2000" dirty="0" smtClean="0"/>
              <a:t>2) Prepare a land use map and land capacity assessment</a:t>
            </a:r>
          </a:p>
          <a:p>
            <a:pPr marL="457200" indent="-457200">
              <a:buNone/>
            </a:pPr>
            <a:r>
              <a:rPr lang="en-US" sz="2000" dirty="0" smtClean="0"/>
              <a:t>3) Avert enhanced coastal erosion due to Climate Change and protect the coastal zone</a:t>
            </a:r>
          </a:p>
          <a:p>
            <a:pPr marL="457200" indent="-457200"/>
            <a:r>
              <a:rPr lang="en-US" sz="2000" dirty="0" smtClean="0"/>
              <a:t>Study and analyze the Coastal Zone Erosion</a:t>
            </a:r>
          </a:p>
          <a:p>
            <a:pPr marL="457200" indent="-457200"/>
            <a:r>
              <a:rPr lang="en-US" sz="2000" dirty="0" smtClean="0"/>
              <a:t>Identify heat tolerant, water stress resistant and location specific Mangrove species and encourage </a:t>
            </a:r>
            <a:r>
              <a:rPr lang="en-US" sz="2000" dirty="0" err="1" smtClean="0"/>
              <a:t>afforestation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Coastal Area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sz="2000" dirty="0" smtClean="0"/>
              <a:t>4) Strengthen resilience of coastal communities in view of projected climate change</a:t>
            </a:r>
          </a:p>
          <a:p>
            <a:pPr marL="457200" indent="-457200"/>
            <a:r>
              <a:rPr lang="en-US" sz="2000" dirty="0" smtClean="0"/>
              <a:t>Strengthen resilience of  fish communities and rural habitats</a:t>
            </a:r>
          </a:p>
          <a:p>
            <a:pPr marL="457200" indent="-457200">
              <a:buNone/>
            </a:pPr>
            <a:r>
              <a:rPr lang="en-US" sz="2000" dirty="0" smtClean="0"/>
              <a:t>5) Avert enhanced salt water intrusion in ground water  by building desalination plants in such areas</a:t>
            </a:r>
          </a:p>
          <a:p>
            <a:pPr marL="457200" indent="-457200"/>
            <a:r>
              <a:rPr lang="en-US" sz="2000" dirty="0" smtClean="0"/>
              <a:t>Increase system of water monitoring and quality assessment</a:t>
            </a:r>
          </a:p>
          <a:p>
            <a:pPr marL="457200" indent="-457200"/>
            <a:r>
              <a:rPr lang="en-US" sz="2000" dirty="0" smtClean="0"/>
              <a:t>New areas for bore wells</a:t>
            </a:r>
          </a:p>
          <a:p>
            <a:pPr marL="457200" indent="-457200"/>
            <a:r>
              <a:rPr lang="en-US" sz="2000" dirty="0" smtClean="0"/>
              <a:t>Identify areas that already have salt water intrusion</a:t>
            </a:r>
          </a:p>
          <a:p>
            <a:pPr marL="457200" indent="-457200">
              <a:buNone/>
            </a:pPr>
            <a:r>
              <a:rPr lang="en-US" sz="2000" dirty="0" smtClean="0"/>
              <a:t>6) Conserve biodiversity in the coastal zone-Gulf of </a:t>
            </a:r>
            <a:r>
              <a:rPr lang="en-US" sz="2000" dirty="0" err="1" smtClean="0"/>
              <a:t>Mannar</a:t>
            </a:r>
            <a:endParaRPr lang="en-US" sz="2000" dirty="0" smtClean="0"/>
          </a:p>
          <a:p>
            <a:pPr marL="457200" indent="-457200"/>
            <a:r>
              <a:rPr lang="en-US" sz="2000" dirty="0" smtClean="0"/>
              <a:t>Assess baseline flora and fauna</a:t>
            </a:r>
          </a:p>
          <a:p>
            <a:pPr marL="457200" indent="-457200"/>
            <a:r>
              <a:rPr lang="en-US" sz="2000" dirty="0" smtClean="0"/>
              <a:t>Ensure provision of  livelihoods of fishermen in Gulf of </a:t>
            </a:r>
            <a:r>
              <a:rPr lang="en-US" sz="2000" dirty="0" err="1" smtClean="0"/>
              <a:t>Mannar</a:t>
            </a: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7) Avert pollution of water and soil in the coastal zones caused by industrial and domestic waste. </a:t>
            </a:r>
          </a:p>
          <a:p>
            <a:pPr marL="457200" indent="-457200"/>
            <a:r>
              <a:rPr lang="en-US" sz="2000" dirty="0" smtClean="0"/>
              <a:t>Water and solid waste management practices to be established</a:t>
            </a:r>
          </a:p>
          <a:p>
            <a:pPr marL="457200" indent="-457200"/>
            <a:r>
              <a:rPr lang="en-US" sz="2000" dirty="0" smtClean="0"/>
              <a:t>Harness energy from MSW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hi Baru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654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Coastal Area Management</vt:lpstr>
      <vt:lpstr>Coastal Area Management</vt:lpstr>
      <vt:lpstr>Coastal Area Management</vt:lpstr>
      <vt:lpstr>Coastal Area Management</vt:lpstr>
      <vt:lpstr>Coastal Area Management</vt:lpstr>
      <vt:lpstr>Coastal Area Management</vt:lpstr>
      <vt:lpstr>Coastal Area Management</vt:lpstr>
      <vt:lpstr>Coastal Area Management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Coastal Area Management</dc:title>
  <dc:creator>Ashi Baru</dc:creator>
  <cp:lastModifiedBy>Ashi Baru</cp:lastModifiedBy>
  <cp:revision>35</cp:revision>
  <dcterms:created xsi:type="dcterms:W3CDTF">2006-08-16T00:00:00Z</dcterms:created>
  <dcterms:modified xsi:type="dcterms:W3CDTF">2014-06-06T11:09:38Z</dcterms:modified>
</cp:coreProperties>
</file>