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74" r:id="rId17"/>
    <p:sldId id="273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000" dirty="0" smtClean="0"/>
              <a:t>Current Status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Institutional Mechanism and Governing the Energy Sector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Current Concerns of the Sector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Climate Change and Energy demands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Greening the Energy Sector in the State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Sector specific Action Plan and Budget</a:t>
            </a:r>
          </a:p>
          <a:p>
            <a:pPr marL="514350" indent="-514350">
              <a:buAutoNum type="arabicParenR"/>
            </a:pPr>
            <a:r>
              <a:rPr lang="en-US" sz="2000" dirty="0" smtClean="0"/>
              <a:t>Implementation Road Map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000" u="sng" dirty="0" smtClean="0"/>
              <a:t>Energy Efficiency and Conservation</a:t>
            </a:r>
          </a:p>
          <a:p>
            <a:r>
              <a:rPr lang="en-US" sz="2000" dirty="0" smtClean="0"/>
              <a:t>Replacement of incandescent bulbs with CFLs / Fluorescent Tube Lights in all Government offices as well as in hutments</a:t>
            </a:r>
          </a:p>
          <a:p>
            <a:r>
              <a:rPr lang="en-US" sz="2000" dirty="0" smtClean="0"/>
              <a:t>All Electrical equipment to comply with BEE efficiency standards</a:t>
            </a:r>
          </a:p>
          <a:p>
            <a:r>
              <a:rPr lang="en-US" sz="2000" dirty="0" smtClean="0"/>
              <a:t>Aiming to promote energy efficient appliances for domestic use</a:t>
            </a:r>
          </a:p>
          <a:p>
            <a:r>
              <a:rPr lang="en-US" sz="2000" dirty="0" smtClean="0"/>
              <a:t>Agricultural sector demand side financing</a:t>
            </a:r>
          </a:p>
          <a:p>
            <a:r>
              <a:rPr lang="en-US" sz="2000" dirty="0" smtClean="0"/>
              <a:t>Other technical committee to adopt and evolve guidelines for building planning authorities</a:t>
            </a:r>
          </a:p>
          <a:p>
            <a:r>
              <a:rPr lang="en-US" sz="2000" dirty="0" smtClean="0"/>
              <a:t>Ensure inter-departmental co ordination and monitoring in various schemes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Institutional Mechanism and Governing the Energy Sector</a:t>
            </a:r>
          </a:p>
          <a:p>
            <a:r>
              <a:rPr lang="en-US" sz="2000" dirty="0" smtClean="0"/>
              <a:t>The Tamil Nadu Electricity Board(TNEB) Ltd. is regulated by the Tamil Nadu Electricity Regulatory Commission (TNERC).</a:t>
            </a:r>
          </a:p>
          <a:p>
            <a:r>
              <a:rPr lang="en-US" sz="2000" dirty="0" smtClean="0"/>
              <a:t>Policies and guidelines for power sector development are framed by the Department of Energy and Government of Tamil Nadu</a:t>
            </a:r>
          </a:p>
          <a:p>
            <a:r>
              <a:rPr lang="en-US" sz="2000" dirty="0" smtClean="0"/>
              <a:t>Electrical safety and energy conservation-Electrical Inspectorate Department, Tamil Nadu</a:t>
            </a:r>
          </a:p>
          <a:p>
            <a:r>
              <a:rPr lang="en-US" sz="2000" dirty="0" smtClean="0"/>
              <a:t>Renewable energy development in the state-Energy Development Agency (TEDA)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200" b="1" dirty="0" smtClean="0"/>
              <a:t>Current Concerns of the Sector</a:t>
            </a:r>
          </a:p>
          <a:p>
            <a:r>
              <a:rPr lang="en-US" sz="2000" dirty="0" smtClean="0"/>
              <a:t>Increased level of industrialization hence, need to greater energy supply</a:t>
            </a:r>
          </a:p>
          <a:p>
            <a:r>
              <a:rPr lang="en-US" sz="2000" dirty="0" smtClean="0"/>
              <a:t>Financial implications of tapping renewable energy</a:t>
            </a:r>
          </a:p>
          <a:p>
            <a:r>
              <a:rPr lang="en-US" sz="2000" dirty="0" smtClean="0"/>
              <a:t>Shortage of increased demand</a:t>
            </a:r>
          </a:p>
          <a:p>
            <a:r>
              <a:rPr lang="en-US" sz="2000" dirty="0" smtClean="0"/>
              <a:t>Aggregate Technical and Commercial loss static</a:t>
            </a:r>
          </a:p>
          <a:p>
            <a:r>
              <a:rPr lang="en-US" sz="2000" dirty="0" smtClean="0"/>
              <a:t>Need to implement energy efficiency and conservation</a:t>
            </a:r>
          </a:p>
          <a:p>
            <a:pPr>
              <a:buNone/>
            </a:pPr>
            <a:r>
              <a:rPr lang="en-US" sz="2000" dirty="0" smtClean="0"/>
              <a:t>Climate change impacts</a:t>
            </a:r>
          </a:p>
          <a:p>
            <a:r>
              <a:rPr lang="en-US" sz="2000" dirty="0" smtClean="0"/>
              <a:t>Increased demand  of energy due to temperature rise</a:t>
            </a:r>
          </a:p>
          <a:p>
            <a:r>
              <a:rPr lang="en-US" sz="2000" dirty="0" smtClean="0"/>
              <a:t>Dependence of farmers on ground water due to scanty and sporadic rainfall</a:t>
            </a:r>
          </a:p>
          <a:p>
            <a:r>
              <a:rPr lang="en-US" sz="2000" dirty="0" smtClean="0"/>
              <a:t>Rapid rate of growth in urban areas increases demand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200" b="1" dirty="0" smtClean="0"/>
              <a:t>Climate Change and Energy demands</a:t>
            </a:r>
          </a:p>
          <a:p>
            <a:pPr marL="514350" indent="-514350">
              <a:buNone/>
            </a:pPr>
            <a:r>
              <a:rPr lang="en-US" sz="2000" u="sng" dirty="0" smtClean="0"/>
              <a:t>Energy Consumption and Heat Island Effect</a:t>
            </a:r>
            <a:r>
              <a:rPr lang="en-US" sz="2000" dirty="0" smtClean="0"/>
              <a:t> - it is estimated that there</a:t>
            </a:r>
          </a:p>
          <a:p>
            <a:pPr marL="514350" indent="-514350">
              <a:buNone/>
            </a:pPr>
            <a:r>
              <a:rPr lang="en-US" sz="2000" dirty="0" smtClean="0"/>
              <a:t>would be approximately a 14-15 percent increase in electricity</a:t>
            </a:r>
          </a:p>
          <a:p>
            <a:pPr marL="514350" indent="-514350">
              <a:buNone/>
            </a:pPr>
            <a:r>
              <a:rPr lang="en-US" sz="2000" dirty="0" smtClean="0"/>
              <a:t>consumption in the state due to temperature rise, growth of domestic </a:t>
            </a:r>
          </a:p>
          <a:p>
            <a:pPr marL="514350" indent="-514350">
              <a:buNone/>
            </a:pPr>
            <a:r>
              <a:rPr lang="en-US" sz="2000" dirty="0" smtClean="0"/>
              <a:t>consumers, increase in consumption due to growth in GDP, increase in </a:t>
            </a:r>
          </a:p>
          <a:p>
            <a:pPr marL="514350" indent="-514350">
              <a:buNone/>
            </a:pPr>
            <a:r>
              <a:rPr lang="en-US" sz="2000" dirty="0" smtClean="0"/>
              <a:t>electricity coverage area</a:t>
            </a:r>
          </a:p>
          <a:p>
            <a:pPr marL="514350" indent="-514350">
              <a:buNone/>
            </a:pPr>
            <a:r>
              <a:rPr lang="en-US" sz="2000" u="sng" dirty="0" smtClean="0"/>
              <a:t>Water and hydropower  generation-</a:t>
            </a:r>
            <a:r>
              <a:rPr lang="en-US" sz="2000" dirty="0" smtClean="0"/>
              <a:t>  the state is dependent on </a:t>
            </a:r>
          </a:p>
          <a:p>
            <a:pPr marL="514350" indent="-514350">
              <a:buNone/>
            </a:pPr>
            <a:r>
              <a:rPr lang="en-US" sz="2000" dirty="0" smtClean="0"/>
              <a:t>Hydropower for electricity production, with science based evidence that </a:t>
            </a:r>
          </a:p>
          <a:p>
            <a:pPr marL="514350" indent="-514350">
              <a:buNone/>
            </a:pPr>
            <a:r>
              <a:rPr lang="en-US" sz="2000" dirty="0" smtClean="0"/>
              <a:t>river systems in India could possibly be affected due to Climate Change, </a:t>
            </a:r>
          </a:p>
          <a:p>
            <a:pPr marL="514350" indent="-514350">
              <a:buNone/>
            </a:pPr>
            <a:r>
              <a:rPr lang="en-US" sz="2000" dirty="0" smtClean="0"/>
              <a:t>the shortfall in electricity supply could intensify further.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u="sng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514350" indent="-514350">
              <a:buNone/>
            </a:pPr>
            <a:r>
              <a:rPr lang="en-US" sz="2000" u="sng" dirty="0" smtClean="0"/>
              <a:t>Forests and </a:t>
            </a:r>
            <a:r>
              <a:rPr lang="en-US" sz="2000" u="sng" dirty="0" err="1" smtClean="0"/>
              <a:t>Fuelwood</a:t>
            </a:r>
            <a:r>
              <a:rPr lang="en-US" sz="2000" u="sng" dirty="0" smtClean="0"/>
              <a:t> use-</a:t>
            </a:r>
            <a:r>
              <a:rPr lang="en-US" sz="2000" dirty="0" smtClean="0"/>
              <a:t>2001 census showed that 64 percent of the total </a:t>
            </a:r>
          </a:p>
          <a:p>
            <a:pPr marL="514350" indent="-514350">
              <a:buNone/>
            </a:pPr>
            <a:r>
              <a:rPr lang="en-US" sz="2000" dirty="0" smtClean="0"/>
              <a:t>households in the state were still using firewood as the predominant fuel </a:t>
            </a:r>
          </a:p>
          <a:p>
            <a:pPr marL="514350" indent="-514350">
              <a:buNone/>
            </a:pPr>
            <a:r>
              <a:rPr lang="en-US" sz="2000" dirty="0" smtClean="0"/>
              <a:t>for cooking and heating purposes</a:t>
            </a:r>
          </a:p>
          <a:p>
            <a:pPr marL="514350" indent="-514350">
              <a:buNone/>
            </a:pPr>
            <a:r>
              <a:rPr lang="en-US" sz="2000" u="sng" dirty="0" smtClean="0"/>
              <a:t>Irrigation and electricity use- </a:t>
            </a:r>
            <a:r>
              <a:rPr lang="en-US" sz="2000" dirty="0" smtClean="0"/>
              <a:t>Increased reliance on ground water, due to </a:t>
            </a:r>
          </a:p>
          <a:p>
            <a:pPr marL="514350" indent="-514350">
              <a:buNone/>
            </a:pPr>
            <a:r>
              <a:rPr lang="en-US" sz="2000" dirty="0" smtClean="0"/>
              <a:t>lack of surface water, for irrigation purposes has led to rise in demand for </a:t>
            </a:r>
          </a:p>
          <a:p>
            <a:pPr marL="514350" indent="-514350">
              <a:buNone/>
            </a:pPr>
            <a:r>
              <a:rPr lang="en-US" sz="2000" dirty="0" smtClean="0"/>
              <a:t>electricity in the agriculture sector</a:t>
            </a:r>
          </a:p>
          <a:p>
            <a:pPr marL="514350" indent="-51435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200" b="1" dirty="0" smtClean="0"/>
              <a:t>Greening the Energy Sector in the State</a:t>
            </a:r>
          </a:p>
          <a:p>
            <a:pPr marL="514350" indent="-514350">
              <a:buNone/>
            </a:pPr>
            <a:r>
              <a:rPr lang="en-US" sz="2000" u="sng" dirty="0" smtClean="0"/>
              <a:t>Renewable energy development plans</a:t>
            </a:r>
          </a:p>
          <a:p>
            <a:r>
              <a:rPr lang="en-US" sz="2000" dirty="0" smtClean="0"/>
              <a:t>Development of a road map for promotion of solar power generation systems</a:t>
            </a:r>
          </a:p>
          <a:p>
            <a:r>
              <a:rPr lang="en-US" sz="2000" dirty="0" smtClean="0"/>
              <a:t>Integrating biomass based power projects with energy plantations in coordination with the Forest Department</a:t>
            </a:r>
          </a:p>
          <a:p>
            <a:r>
              <a:rPr lang="en-US" sz="2000" dirty="0" smtClean="0"/>
              <a:t>Levying Green Energy </a:t>
            </a:r>
            <a:r>
              <a:rPr lang="en-US" sz="2000" dirty="0" err="1" smtClean="0"/>
              <a:t>cess</a:t>
            </a:r>
            <a:r>
              <a:rPr lang="en-US" sz="2000" dirty="0" smtClean="0"/>
              <a:t> to fund renewable energy development</a:t>
            </a:r>
          </a:p>
          <a:p>
            <a:r>
              <a:rPr lang="en-US" sz="2000" dirty="0" smtClean="0"/>
              <a:t>Encouraging private public partnership in renewable energy projects and incentivizing renewable energy investments in the state</a:t>
            </a:r>
          </a:p>
          <a:p>
            <a:pPr>
              <a:buNone/>
            </a:pPr>
            <a:r>
              <a:rPr lang="en-US" sz="2000" u="sng" dirty="0" smtClean="0"/>
              <a:t>Enhanced Energy Conservation</a:t>
            </a:r>
          </a:p>
          <a:p>
            <a:r>
              <a:rPr lang="en-US" sz="2000" dirty="0" smtClean="0"/>
              <a:t>Initiating Pilot studies for energy conservation and demand side management improvements and strengthening</a:t>
            </a:r>
          </a:p>
          <a:p>
            <a:r>
              <a:rPr lang="en-US" sz="2000" dirty="0" smtClean="0"/>
              <a:t>Demonstration Projects</a:t>
            </a:r>
          </a:p>
          <a:p>
            <a:r>
              <a:rPr lang="en-US" sz="2000" dirty="0" smtClean="0"/>
              <a:t>Awareness generation and Capacity building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000" dirty="0" smtClean="0"/>
              <a:t>Compliance of Energy Conservation policies in all Government and public buildings of Tamil Nadu </a:t>
            </a:r>
          </a:p>
          <a:p>
            <a:pPr marL="514350" indent="-514350"/>
            <a:r>
              <a:rPr lang="en-US" sz="2000" dirty="0" smtClean="0"/>
              <a:t>Other areas would include adopting a waste heat recovery policy for the industrial sector</a:t>
            </a:r>
          </a:p>
          <a:p>
            <a:pPr marL="514350" indent="-514350">
              <a:buNone/>
            </a:pPr>
            <a:r>
              <a:rPr lang="en-US" sz="2000" u="sng" dirty="0" smtClean="0"/>
              <a:t>Reducing A T &amp;C losses</a:t>
            </a:r>
          </a:p>
          <a:p>
            <a:pPr marL="514350" indent="-514350"/>
            <a:r>
              <a:rPr lang="en-US" sz="2000" dirty="0" smtClean="0"/>
              <a:t>To ensure the reduction of A T &amp; C Losses from the current level of 18 percent to 15 percent by 2017 with an attempt to </a:t>
            </a:r>
            <a:r>
              <a:rPr lang="en-US" sz="2000" dirty="0" err="1" smtClean="0"/>
              <a:t>furhter</a:t>
            </a:r>
            <a:r>
              <a:rPr lang="en-US" sz="2000" dirty="0" smtClean="0"/>
              <a:t> bring it down to 12 percent in the future</a:t>
            </a:r>
          </a:p>
          <a:p>
            <a:pPr marL="514350" indent="-51435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Strategies</a:t>
            </a:r>
          </a:p>
          <a:p>
            <a:r>
              <a:rPr lang="en-US" sz="2000" dirty="0" smtClean="0"/>
              <a:t>Minimize AT &amp; C Losses</a:t>
            </a:r>
          </a:p>
          <a:p>
            <a:r>
              <a:rPr lang="en-US" sz="2000" dirty="0" smtClean="0"/>
              <a:t>Undertake efficiency and energy conservation improvements</a:t>
            </a:r>
          </a:p>
          <a:p>
            <a:r>
              <a:rPr lang="en-US" sz="2000" dirty="0" smtClean="0"/>
              <a:t>Launch Green Villages and introduce Energy Efficient Homes Initiative</a:t>
            </a:r>
          </a:p>
          <a:p>
            <a:r>
              <a:rPr lang="en-US" sz="2000" dirty="0" smtClean="0"/>
              <a:t>Drafting new building bye-laws incorporating principles of Energy Conservation and building code</a:t>
            </a:r>
          </a:p>
          <a:p>
            <a:r>
              <a:rPr lang="en-US" sz="2000" dirty="0" smtClean="0"/>
              <a:t>Increasing grid connected RE by 10,650 MW</a:t>
            </a:r>
          </a:p>
          <a:p>
            <a:r>
              <a:rPr lang="en-US" sz="2000" dirty="0" smtClean="0"/>
              <a:t>Encourage Off Grid Renewable Energy development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hi Baru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 Current Status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Sector status and growth</a:t>
            </a:r>
          </a:p>
          <a:p>
            <a:r>
              <a:rPr lang="en-US" sz="2000" dirty="0" smtClean="0"/>
              <a:t>Renewable energy sector accounts to close to 40 percent of the Tamil Nadu Electricity Board’s Grid Capacity.</a:t>
            </a:r>
          </a:p>
          <a:p>
            <a:r>
              <a:rPr lang="en-US" sz="2000" dirty="0" smtClean="0"/>
              <a:t>An average  of 55-60 percent of the power requirement of state is purchased</a:t>
            </a:r>
          </a:p>
          <a:p>
            <a:r>
              <a:rPr lang="en-US" sz="2000" dirty="0" smtClean="0"/>
              <a:t>Even with large installation capacity from renewable energy sources the actual energy generated is fairly low. </a:t>
            </a:r>
          </a:p>
          <a:p>
            <a:r>
              <a:rPr lang="en-US" sz="2000" dirty="0" smtClean="0"/>
              <a:t>Thermal generation contributes fairly significantly to the electricity requirement of the state.</a:t>
            </a:r>
          </a:p>
          <a:p>
            <a:r>
              <a:rPr lang="en-US" sz="2000" dirty="0" smtClean="0"/>
              <a:t>Plant load factor of wind farms is between 12.56-22percent</a:t>
            </a:r>
          </a:p>
          <a:p>
            <a:r>
              <a:rPr lang="en-US" sz="2000" dirty="0" smtClean="0"/>
              <a:t>The average deficit power of the state is roughly 6.5 percent or approximately 5000 Million Units per year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457200" indent="-457200">
              <a:buAutoNum type="arabicParenR"/>
            </a:pP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6858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938989"/>
            <a:ext cx="3352800" cy="23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638801"/>
            <a:ext cx="5334000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6019799"/>
            <a:ext cx="4572000" cy="24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u="sng" dirty="0" smtClean="0"/>
              <a:t>Electricity Consumption Pattern</a:t>
            </a:r>
          </a:p>
          <a:p>
            <a:r>
              <a:rPr lang="en-US" sz="2000" dirty="0" smtClean="0"/>
              <a:t>High electricity consumption of about 1065kWh</a:t>
            </a:r>
          </a:p>
          <a:p>
            <a:r>
              <a:rPr lang="en-US" sz="2000" dirty="0" smtClean="0"/>
              <a:t>Highest number are the domestic consumers</a:t>
            </a:r>
          </a:p>
          <a:p>
            <a:r>
              <a:rPr lang="en-US" sz="2000" dirty="0" smtClean="0"/>
              <a:t>Steady rise in domestic consumption, commercial sector consumption has remained static</a:t>
            </a:r>
          </a:p>
          <a:p>
            <a:r>
              <a:rPr lang="en-US" sz="2000" dirty="0" smtClean="0"/>
              <a:t>Decrease in agricultural sector power consumption</a:t>
            </a:r>
          </a:p>
          <a:p>
            <a:r>
              <a:rPr lang="en-US" sz="2000" dirty="0" smtClean="0"/>
              <a:t>Steady rise in the consumption in the industrial sector</a:t>
            </a:r>
          </a:p>
          <a:p>
            <a:pPr>
              <a:buNone/>
            </a:pPr>
            <a:r>
              <a:rPr lang="en-US" sz="2000" u="sng" dirty="0" smtClean="0"/>
              <a:t>Transmission and Distribution Loss</a:t>
            </a:r>
          </a:p>
          <a:p>
            <a:r>
              <a:rPr lang="en-US" sz="2000" dirty="0" smtClean="0"/>
              <a:t>Loss due to T&amp;D is fairly low. About 18.23 percent.</a:t>
            </a:r>
          </a:p>
          <a:p>
            <a:r>
              <a:rPr lang="en-US" sz="2000" dirty="0" smtClean="0"/>
              <a:t>Addition of 1509 CTK.KM of High Tension Lines in 2008 has also resulted in a drop in the Transmission and distribution losses.</a:t>
            </a:r>
          </a:p>
          <a:p>
            <a:r>
              <a:rPr lang="en-US" sz="2000" dirty="0" smtClean="0"/>
              <a:t>Due to excessive congestion of the Southern Electricity grid the amount of electricity that the grid can transfer cannot be further increased.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70961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56260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hi Baru\Desktop\chart6.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0"/>
            <a:ext cx="38657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114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Sector wise Consumption of Energy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199" y="3314700"/>
            <a:ext cx="3581401" cy="29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657600"/>
            <a:ext cx="2638425" cy="24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Energy and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u="sng" dirty="0" smtClean="0"/>
              <a:t>Renewable energy trends</a:t>
            </a:r>
          </a:p>
          <a:p>
            <a:r>
              <a:rPr lang="en-US" sz="2000" dirty="0" smtClean="0"/>
              <a:t>Increased renewable energy capacity over the years</a:t>
            </a:r>
          </a:p>
          <a:p>
            <a:r>
              <a:rPr lang="en-US" sz="2000" dirty="0" smtClean="0"/>
              <a:t>34 percent of India’s renewable energy space</a:t>
            </a:r>
          </a:p>
          <a:p>
            <a:r>
              <a:rPr lang="en-US" sz="2000" dirty="0" smtClean="0"/>
              <a:t>Wind energy most successful</a:t>
            </a:r>
          </a:p>
          <a:p>
            <a:pPr>
              <a:buNone/>
            </a:pPr>
            <a:r>
              <a:rPr lang="en-US" sz="2000" u="sng" dirty="0" smtClean="0"/>
              <a:t>Rural Electrification</a:t>
            </a:r>
          </a:p>
          <a:p>
            <a:r>
              <a:rPr lang="en-US" sz="2000" dirty="0" smtClean="0"/>
              <a:t>100 percent rural electrification</a:t>
            </a:r>
          </a:p>
          <a:p>
            <a:r>
              <a:rPr lang="en-US" sz="2000" dirty="0" smtClean="0"/>
              <a:t>Census 2011 state that 93 percent of the total households in the state have access to electricity</a:t>
            </a:r>
          </a:p>
          <a:p>
            <a:pPr>
              <a:buNone/>
            </a:pPr>
            <a:r>
              <a:rPr lang="en-US" sz="2000" u="sng" dirty="0" smtClean="0"/>
              <a:t>Other Electricity usage</a:t>
            </a:r>
          </a:p>
          <a:p>
            <a:r>
              <a:rPr lang="en-US" sz="2000" dirty="0" smtClean="0"/>
              <a:t>2001 census of house hold consumption showed-13 percent use kerosene; 64.3 percent of the household continue to use firewood; 19 percent of the households use CNG.</a:t>
            </a:r>
          </a:p>
          <a:p>
            <a:pPr>
              <a:buNone/>
            </a:pPr>
            <a:r>
              <a:rPr lang="en-US" sz="2000" u="sng" dirty="0" smtClean="0"/>
              <a:t>Expected Projections</a:t>
            </a:r>
          </a:p>
          <a:p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5608320"/>
          <a:ext cx="80772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4498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Electricity</a:t>
                      </a:r>
                      <a:r>
                        <a:rPr lang="en-US" sz="1400" baseline="0" dirty="0" smtClean="0"/>
                        <a:t> demand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r>
                        <a:rPr lang="en-US" sz="1400" baseline="0" dirty="0" smtClean="0"/>
                        <a:t> production for renewable sources</a:t>
                      </a:r>
                      <a:endParaRPr lang="en-US" sz="1400" dirty="0"/>
                    </a:p>
                  </a:txBody>
                  <a:tcPr/>
                </a:tc>
              </a:tr>
              <a:tr h="3084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55,000MW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18,000MW</a:t>
                      </a:r>
                      <a:endParaRPr lang="en-US" dirty="0"/>
                    </a:p>
                  </a:txBody>
                  <a:tcPr/>
                </a:tc>
              </a:tr>
              <a:tr h="3084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70,000MW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34,000MW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</TotalTime>
  <Words>942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Energy and Renewable Energy</vt:lpstr>
      <vt:lpstr>Energy and Renewable Energy</vt:lpstr>
      <vt:lpstr>Slide 3</vt:lpstr>
      <vt:lpstr>Slide 4</vt:lpstr>
      <vt:lpstr>Energy and Renewable Energy</vt:lpstr>
      <vt:lpstr>Slide 6</vt:lpstr>
      <vt:lpstr>Slide 7</vt:lpstr>
      <vt:lpstr>Slide 8</vt:lpstr>
      <vt:lpstr>Energy and Renewable Energy</vt:lpstr>
      <vt:lpstr>Energy and Renewable Energy</vt:lpstr>
      <vt:lpstr>Energy and Renewable Energy</vt:lpstr>
      <vt:lpstr>Energy and Renewable Energy</vt:lpstr>
      <vt:lpstr>Energy and Renewable Energy</vt:lpstr>
      <vt:lpstr>Energy and Renewable Energy</vt:lpstr>
      <vt:lpstr>Energy and Renewable Energy</vt:lpstr>
      <vt:lpstr>Energy and Renewable Energy</vt:lpstr>
      <vt:lpstr>Energy and Renewable Energy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Renewable Energy</dc:title>
  <dc:creator>Ashi Baru</dc:creator>
  <cp:lastModifiedBy>Ashi Baru</cp:lastModifiedBy>
  <cp:revision>78</cp:revision>
  <dcterms:created xsi:type="dcterms:W3CDTF">2006-08-16T00:00:00Z</dcterms:created>
  <dcterms:modified xsi:type="dcterms:W3CDTF">2014-06-06T11:43:24Z</dcterms:modified>
</cp:coreProperties>
</file>