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</p:sldMasterIdLst>
  <p:notesMasterIdLst>
    <p:notesMasterId r:id="rId25"/>
  </p:notesMasterIdLst>
  <p:sldIdLst>
    <p:sldId id="280" r:id="rId2"/>
    <p:sldId id="281" r:id="rId3"/>
    <p:sldId id="282" r:id="rId4"/>
    <p:sldId id="283" r:id="rId5"/>
    <p:sldId id="303" r:id="rId6"/>
    <p:sldId id="285" r:id="rId7"/>
    <p:sldId id="286" r:id="rId8"/>
    <p:sldId id="287" r:id="rId9"/>
    <p:sldId id="288" r:id="rId10"/>
    <p:sldId id="289" r:id="rId11"/>
    <p:sldId id="304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00" r:id="rId22"/>
    <p:sldId id="301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Sheet1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amlideka:Documents:New%20Ventures:IPP%20surveys:Chennai%20+%20Madurai%20completed%20surveys:Survey%20analysis%20-%20Chennai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amlideka:Documents:New%20Ventures:IPP%20surveys:Chennai%20+%20Madurai%20completed%20surveys:Survey%20analysis%20-%20Chennai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Sheet2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Sheet3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Sheet44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18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730358705161903"/>
          <c:y val="8.7962962962963118E-2"/>
          <c:w val="0.85159098862642202"/>
          <c:h val="0.71598789734616508"/>
        </c:manualLayout>
      </c:layout>
      <c:barChart>
        <c:barDir val="col"/>
        <c:grouping val="percentStacked"/>
        <c:ser>
          <c:idx val="0"/>
          <c:order val="0"/>
          <c:tx>
            <c:strRef>
              <c:f>'Madurai Analysis'!$V$79</c:f>
              <c:strCache>
                <c:ptCount val="1"/>
                <c:pt idx="0">
                  <c:v>% from Grid</c:v>
                </c:pt>
              </c:strCache>
            </c:strRef>
          </c:tx>
          <c:cat>
            <c:strRef>
              <c:f>'Madurai Analysis'!$C$80:$C$84</c:f>
              <c:strCache>
                <c:ptCount val="5"/>
                <c:pt idx="0">
                  <c:v>E 1</c:v>
                </c:pt>
                <c:pt idx="1">
                  <c:v>H 1</c:v>
                </c:pt>
                <c:pt idx="2">
                  <c:v>H 2</c:v>
                </c:pt>
                <c:pt idx="3">
                  <c:v>M 1</c:v>
                </c:pt>
                <c:pt idx="4">
                  <c:v>R 1</c:v>
                </c:pt>
              </c:strCache>
            </c:strRef>
          </c:cat>
          <c:val>
            <c:numRef>
              <c:f>'Madurai Analysis'!$V$80:$V$84</c:f>
              <c:numCache>
                <c:formatCode>0%</c:formatCode>
                <c:ptCount val="5"/>
                <c:pt idx="0">
                  <c:v>0.22547914317925605</c:v>
                </c:pt>
                <c:pt idx="1">
                  <c:v>0.41753653444676397</c:v>
                </c:pt>
                <c:pt idx="2">
                  <c:v>0.30940594059405907</c:v>
                </c:pt>
                <c:pt idx="3">
                  <c:v>0.96153846153846201</c:v>
                </c:pt>
                <c:pt idx="4">
                  <c:v>0.47258979206049107</c:v>
                </c:pt>
              </c:numCache>
            </c:numRef>
          </c:val>
        </c:ser>
        <c:ser>
          <c:idx val="1"/>
          <c:order val="1"/>
          <c:tx>
            <c:strRef>
              <c:f>'Madurai Analysis'!$W$79</c:f>
              <c:strCache>
                <c:ptCount val="1"/>
                <c:pt idx="0">
                  <c:v>% from DG</c:v>
                </c:pt>
              </c:strCache>
            </c:strRef>
          </c:tx>
          <c:cat>
            <c:strRef>
              <c:f>'Madurai Analysis'!$C$80:$C$84</c:f>
              <c:strCache>
                <c:ptCount val="5"/>
                <c:pt idx="0">
                  <c:v>E 1</c:v>
                </c:pt>
                <c:pt idx="1">
                  <c:v>H 1</c:v>
                </c:pt>
                <c:pt idx="2">
                  <c:v>H 2</c:v>
                </c:pt>
                <c:pt idx="3">
                  <c:v>M 1</c:v>
                </c:pt>
                <c:pt idx="4">
                  <c:v>R 1</c:v>
                </c:pt>
              </c:strCache>
            </c:strRef>
          </c:cat>
          <c:val>
            <c:numRef>
              <c:f>'Madurai Analysis'!$W$80:$W$84</c:f>
              <c:numCache>
                <c:formatCode>0%</c:formatCode>
                <c:ptCount val="5"/>
                <c:pt idx="0">
                  <c:v>0.77452085682074401</c:v>
                </c:pt>
                <c:pt idx="1">
                  <c:v>0.58246346555323492</c:v>
                </c:pt>
                <c:pt idx="2">
                  <c:v>0.6905940594059401</c:v>
                </c:pt>
                <c:pt idx="3">
                  <c:v>3.8461538461538401E-2</c:v>
                </c:pt>
                <c:pt idx="4">
                  <c:v>0.52741020793950799</c:v>
                </c:pt>
              </c:numCache>
            </c:numRef>
          </c:val>
        </c:ser>
        <c:dLbls/>
        <c:overlap val="100"/>
        <c:axId val="70094208"/>
        <c:axId val="67495040"/>
      </c:barChart>
      <c:catAx>
        <c:axId val="70094208"/>
        <c:scaling>
          <c:orientation val="minMax"/>
        </c:scaling>
        <c:axPos val="b"/>
        <c:numFmt formatCode="General" sourceLinked="0"/>
        <c:tickLblPos val="nextTo"/>
        <c:crossAx val="67495040"/>
        <c:crosses val="autoZero"/>
        <c:auto val="1"/>
        <c:lblAlgn val="ctr"/>
        <c:lblOffset val="100"/>
      </c:catAx>
      <c:valAx>
        <c:axId val="67495040"/>
        <c:scaling>
          <c:orientation val="minMax"/>
        </c:scaling>
        <c:axPos val="l"/>
        <c:majorGridlines/>
        <c:numFmt formatCode="0%" sourceLinked="1"/>
        <c:tickLblPos val="nextTo"/>
        <c:crossAx val="70094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561341122682209E-2"/>
          <c:y val="4.2457713619130999E-3"/>
          <c:w val="0.91701253069172795"/>
          <c:h val="9.0159355080615025E-2"/>
        </c:manualLayout>
      </c:layout>
    </c:legend>
    <c:plotVisOnly val="1"/>
    <c:dispBlanksAs val="gap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18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804508544312103"/>
          <c:y val="9.3406597447720008E-2"/>
          <c:w val="0.85336241304332006"/>
          <c:h val="0.76486470385327909"/>
        </c:manualLayout>
      </c:layout>
      <c:barChart>
        <c:barDir val="col"/>
        <c:grouping val="percentStacked"/>
        <c:ser>
          <c:idx val="0"/>
          <c:order val="0"/>
          <c:tx>
            <c:strRef>
              <c:f>'Chennai Analysis'!$X$155</c:f>
              <c:strCache>
                <c:ptCount val="1"/>
                <c:pt idx="0">
                  <c:v>% from Grid</c:v>
                </c:pt>
              </c:strCache>
            </c:strRef>
          </c:tx>
          <c:cat>
            <c:strRef>
              <c:f>'Chennai Analysis'!$C$156:$C$170</c:f>
              <c:strCache>
                <c:ptCount val="15"/>
                <c:pt idx="0">
                  <c:v>O 1</c:v>
                </c:pt>
                <c:pt idx="1">
                  <c:v>O 2</c:v>
                </c:pt>
                <c:pt idx="2">
                  <c:v>O 3</c:v>
                </c:pt>
                <c:pt idx="3">
                  <c:v>O 4</c:v>
                </c:pt>
                <c:pt idx="4">
                  <c:v>O 5</c:v>
                </c:pt>
                <c:pt idx="5">
                  <c:v>O 6</c:v>
                </c:pt>
                <c:pt idx="6">
                  <c:v>E 1</c:v>
                </c:pt>
                <c:pt idx="7">
                  <c:v>E 2</c:v>
                </c:pt>
                <c:pt idx="8">
                  <c:v>H 1</c:v>
                </c:pt>
                <c:pt idx="9">
                  <c:v>H 2</c:v>
                </c:pt>
                <c:pt idx="10">
                  <c:v>H 3</c:v>
                </c:pt>
                <c:pt idx="11">
                  <c:v>M 1</c:v>
                </c:pt>
                <c:pt idx="12">
                  <c:v>M 2</c:v>
                </c:pt>
                <c:pt idx="13">
                  <c:v>R 1</c:v>
                </c:pt>
                <c:pt idx="14">
                  <c:v>R 2</c:v>
                </c:pt>
              </c:strCache>
            </c:strRef>
          </c:cat>
          <c:val>
            <c:numRef>
              <c:f>'Chennai Analysis'!$X$156:$X$170</c:f>
              <c:numCache>
                <c:formatCode>0%</c:formatCode>
                <c:ptCount val="15"/>
                <c:pt idx="0">
                  <c:v>0.517625231910946</c:v>
                </c:pt>
                <c:pt idx="1">
                  <c:v>0.28792569659442707</c:v>
                </c:pt>
                <c:pt idx="2">
                  <c:v>0.35064935064935099</c:v>
                </c:pt>
                <c:pt idx="3">
                  <c:v>0.11290322580645201</c:v>
                </c:pt>
                <c:pt idx="4">
                  <c:v>0.34020618556701004</c:v>
                </c:pt>
                <c:pt idx="5">
                  <c:v>8.3199633279853427E-2</c:v>
                </c:pt>
                <c:pt idx="6">
                  <c:v>3.4015093514163805E-2</c:v>
                </c:pt>
                <c:pt idx="7">
                  <c:v>0.50561797752809012</c:v>
                </c:pt>
                <c:pt idx="8">
                  <c:v>0.23878568192116004</c:v>
                </c:pt>
                <c:pt idx="9">
                  <c:v>0.26138911604104603</c:v>
                </c:pt>
                <c:pt idx="10">
                  <c:v>0.78947368421052599</c:v>
                </c:pt>
                <c:pt idx="11">
                  <c:v>9.0379857371561595E-2</c:v>
                </c:pt>
                <c:pt idx="12">
                  <c:v>6.676238334529791E-2</c:v>
                </c:pt>
                <c:pt idx="13">
                  <c:v>0.110320284697509</c:v>
                </c:pt>
                <c:pt idx="14">
                  <c:v>0.340659340659341</c:v>
                </c:pt>
              </c:numCache>
            </c:numRef>
          </c:val>
        </c:ser>
        <c:ser>
          <c:idx val="1"/>
          <c:order val="1"/>
          <c:tx>
            <c:strRef>
              <c:f>'Chennai Analysis'!$Y$155</c:f>
              <c:strCache>
                <c:ptCount val="1"/>
                <c:pt idx="0">
                  <c:v>% from DG</c:v>
                </c:pt>
              </c:strCache>
            </c:strRef>
          </c:tx>
          <c:cat>
            <c:strRef>
              <c:f>'Chennai Analysis'!$C$156:$C$170</c:f>
              <c:strCache>
                <c:ptCount val="15"/>
                <c:pt idx="0">
                  <c:v>O 1</c:v>
                </c:pt>
                <c:pt idx="1">
                  <c:v>O 2</c:v>
                </c:pt>
                <c:pt idx="2">
                  <c:v>O 3</c:v>
                </c:pt>
                <c:pt idx="3">
                  <c:v>O 4</c:v>
                </c:pt>
                <c:pt idx="4">
                  <c:v>O 5</c:v>
                </c:pt>
                <c:pt idx="5">
                  <c:v>O 6</c:v>
                </c:pt>
                <c:pt idx="6">
                  <c:v>E 1</c:v>
                </c:pt>
                <c:pt idx="7">
                  <c:v>E 2</c:v>
                </c:pt>
                <c:pt idx="8">
                  <c:v>H 1</c:v>
                </c:pt>
                <c:pt idx="9">
                  <c:v>H 2</c:v>
                </c:pt>
                <c:pt idx="10">
                  <c:v>H 3</c:v>
                </c:pt>
                <c:pt idx="11">
                  <c:v>M 1</c:v>
                </c:pt>
                <c:pt idx="12">
                  <c:v>M 2</c:v>
                </c:pt>
                <c:pt idx="13">
                  <c:v>R 1</c:v>
                </c:pt>
                <c:pt idx="14">
                  <c:v>R 2</c:v>
                </c:pt>
              </c:strCache>
            </c:strRef>
          </c:cat>
          <c:val>
            <c:numRef>
              <c:f>'Chennai Analysis'!$Y$156:$Y$170</c:f>
              <c:numCache>
                <c:formatCode>0%</c:formatCode>
                <c:ptCount val="15"/>
                <c:pt idx="0">
                  <c:v>0.48237476808905516</c:v>
                </c:pt>
                <c:pt idx="1">
                  <c:v>0.7120743034055742</c:v>
                </c:pt>
                <c:pt idx="2">
                  <c:v>0.64935064935064901</c:v>
                </c:pt>
                <c:pt idx="3">
                  <c:v>0.88709677419354804</c:v>
                </c:pt>
                <c:pt idx="4">
                  <c:v>0.65979381443299123</c:v>
                </c:pt>
                <c:pt idx="5">
                  <c:v>0.91680036672014698</c:v>
                </c:pt>
                <c:pt idx="6">
                  <c:v>0.96598490648583613</c:v>
                </c:pt>
                <c:pt idx="7">
                  <c:v>0.49438202247191004</c:v>
                </c:pt>
                <c:pt idx="8">
                  <c:v>0.7612143180788401</c:v>
                </c:pt>
                <c:pt idx="9">
                  <c:v>0.73861088395895402</c:v>
                </c:pt>
                <c:pt idx="10">
                  <c:v>0.21052631578947403</c:v>
                </c:pt>
                <c:pt idx="11">
                  <c:v>0.90962014262843915</c:v>
                </c:pt>
                <c:pt idx="12">
                  <c:v>0.93323761665470317</c:v>
                </c:pt>
                <c:pt idx="13">
                  <c:v>0.88967971530249212</c:v>
                </c:pt>
                <c:pt idx="14">
                  <c:v>0.65934065934065911</c:v>
                </c:pt>
              </c:numCache>
            </c:numRef>
          </c:val>
        </c:ser>
        <c:dLbls/>
        <c:overlap val="100"/>
        <c:axId val="75270016"/>
        <c:axId val="75271552"/>
      </c:barChart>
      <c:catAx>
        <c:axId val="75270016"/>
        <c:scaling>
          <c:orientation val="minMax"/>
        </c:scaling>
        <c:axPos val="b"/>
        <c:numFmt formatCode="General" sourceLinked="0"/>
        <c:tickLblPos val="nextTo"/>
        <c:crossAx val="75271552"/>
        <c:crosses val="autoZero"/>
        <c:auto val="1"/>
        <c:lblAlgn val="ctr"/>
        <c:lblOffset val="100"/>
      </c:catAx>
      <c:valAx>
        <c:axId val="75271552"/>
        <c:scaling>
          <c:orientation val="minMax"/>
        </c:scaling>
        <c:axPos val="l"/>
        <c:majorGridlines/>
        <c:numFmt formatCode="0%" sourceLinked="1"/>
        <c:tickLblPos val="nextTo"/>
        <c:crossAx val="75270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300459210113"/>
          <c:y val="4.557800664437151E-3"/>
          <c:w val="0.58120526632578806"/>
          <c:h val="7.0829413811084804E-2"/>
        </c:manualLayout>
      </c:layout>
    </c:legend>
    <c:plotVisOnly val="1"/>
    <c:dispBlanksAs val="gap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18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'Chennai Analysis'!$D$174</c:f>
              <c:strCache>
                <c:ptCount val="1"/>
                <c:pt idx="0">
                  <c:v>Cost (Rs/kWh)</c:v>
                </c:pt>
              </c:strCache>
            </c:strRef>
          </c:tx>
          <c:cat>
            <c:strRef>
              <c:f>'Chennai Analysis'!$C$156:$C$170</c:f>
              <c:strCache>
                <c:ptCount val="15"/>
                <c:pt idx="0">
                  <c:v>O 1</c:v>
                </c:pt>
                <c:pt idx="1">
                  <c:v>O 2</c:v>
                </c:pt>
                <c:pt idx="2">
                  <c:v>O 3</c:v>
                </c:pt>
                <c:pt idx="3">
                  <c:v>O 4</c:v>
                </c:pt>
                <c:pt idx="4">
                  <c:v>O 5</c:v>
                </c:pt>
                <c:pt idx="5">
                  <c:v>O 6</c:v>
                </c:pt>
                <c:pt idx="6">
                  <c:v>E 1</c:v>
                </c:pt>
                <c:pt idx="7">
                  <c:v>E 2</c:v>
                </c:pt>
                <c:pt idx="8">
                  <c:v>H 1</c:v>
                </c:pt>
                <c:pt idx="9">
                  <c:v>H 2</c:v>
                </c:pt>
                <c:pt idx="10">
                  <c:v>H 3</c:v>
                </c:pt>
                <c:pt idx="11">
                  <c:v>M 1</c:v>
                </c:pt>
                <c:pt idx="12">
                  <c:v>M 2</c:v>
                </c:pt>
                <c:pt idx="13">
                  <c:v>R 1</c:v>
                </c:pt>
                <c:pt idx="14">
                  <c:v>R 2</c:v>
                </c:pt>
              </c:strCache>
            </c:strRef>
          </c:cat>
          <c:val>
            <c:numRef>
              <c:f>'Chennai Analysis'!$V$156:$V$170</c:f>
              <c:numCache>
                <c:formatCode>#,##0.0</c:formatCode>
                <c:ptCount val="15"/>
                <c:pt idx="0">
                  <c:v>11.960103896103913</c:v>
                </c:pt>
                <c:pt idx="1">
                  <c:v>8.622291021671769</c:v>
                </c:pt>
                <c:pt idx="2">
                  <c:v>12.40800865800867</c:v>
                </c:pt>
                <c:pt idx="3">
                  <c:v>7.762096774193548</c:v>
                </c:pt>
                <c:pt idx="4">
                  <c:v>11.14432989690722</c:v>
                </c:pt>
                <c:pt idx="5">
                  <c:v>7.7148750859500375</c:v>
                </c:pt>
                <c:pt idx="6">
                  <c:v>7.8707645193043874</c:v>
                </c:pt>
                <c:pt idx="7">
                  <c:v>13.401498127340819</c:v>
                </c:pt>
                <c:pt idx="8">
                  <c:v>9.8756481901022131</c:v>
                </c:pt>
                <c:pt idx="9">
                  <c:v>10.93068488573515</c:v>
                </c:pt>
                <c:pt idx="10">
                  <c:v>16.124756335282651</c:v>
                </c:pt>
                <c:pt idx="11">
                  <c:v>8.5640130015039055</c:v>
                </c:pt>
                <c:pt idx="12">
                  <c:v>8.3429050011964581</c:v>
                </c:pt>
                <c:pt idx="13">
                  <c:v>13.5060570113951</c:v>
                </c:pt>
                <c:pt idx="14">
                  <c:v>10.607448107448111</c:v>
                </c:pt>
              </c:numCache>
            </c:numRef>
          </c:val>
        </c:ser>
        <c:dLbls/>
        <c:axId val="71224320"/>
        <c:axId val="71234304"/>
      </c:barChart>
      <c:catAx>
        <c:axId val="71224320"/>
        <c:scaling>
          <c:orientation val="minMax"/>
        </c:scaling>
        <c:axPos val="b"/>
        <c:numFmt formatCode="General" sourceLinked="0"/>
        <c:majorTickMark val="none"/>
        <c:tickLblPos val="nextTo"/>
        <c:crossAx val="71234304"/>
        <c:crosses val="autoZero"/>
        <c:lblAlgn val="ctr"/>
        <c:lblOffset val="100"/>
      </c:catAx>
      <c:valAx>
        <c:axId val="71234304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crossAx val="71224320"/>
        <c:crosses val="autoZero"/>
        <c:crossBetween val="between"/>
        <c:majorUnit val="3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18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'Madurai Analysis'!$T$79</c:f>
              <c:strCache>
                <c:ptCount val="1"/>
                <c:pt idx="0">
                  <c:v>Average cost of electricity</c:v>
                </c:pt>
              </c:strCache>
            </c:strRef>
          </c:tx>
          <c:dLbls>
            <c:dLbl>
              <c:idx val="14"/>
              <c:showVal val="1"/>
              <c:showSerName val="1"/>
              <c:extLs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'Madurai Analysis'!$C$80:$C$84</c:f>
              <c:strCache>
                <c:ptCount val="5"/>
                <c:pt idx="0">
                  <c:v>E 1</c:v>
                </c:pt>
                <c:pt idx="1">
                  <c:v>H 1</c:v>
                </c:pt>
                <c:pt idx="2">
                  <c:v>H 2</c:v>
                </c:pt>
                <c:pt idx="3">
                  <c:v>M 1</c:v>
                </c:pt>
                <c:pt idx="4">
                  <c:v>R 1</c:v>
                </c:pt>
              </c:strCache>
            </c:strRef>
          </c:cat>
          <c:val>
            <c:numRef>
              <c:f>'Madurai Analysis'!$T$80:$T$84</c:f>
              <c:numCache>
                <c:formatCode>General</c:formatCode>
                <c:ptCount val="5"/>
                <c:pt idx="0">
                  <c:v>20.641187523487442</c:v>
                </c:pt>
                <c:pt idx="1">
                  <c:v>14.21120389700766</c:v>
                </c:pt>
                <c:pt idx="2">
                  <c:v>12.121390264026399</c:v>
                </c:pt>
                <c:pt idx="3">
                  <c:v>7.3929006410256246</c:v>
                </c:pt>
                <c:pt idx="4">
                  <c:v>12.164051669817269</c:v>
                </c:pt>
              </c:numCache>
            </c:numRef>
          </c:val>
        </c:ser>
        <c:dLbls/>
        <c:axId val="75411456"/>
        <c:axId val="75412992"/>
      </c:barChart>
      <c:catAx>
        <c:axId val="75411456"/>
        <c:scaling>
          <c:orientation val="minMax"/>
        </c:scaling>
        <c:axPos val="b"/>
        <c:numFmt formatCode="General" sourceLinked="0"/>
        <c:majorTickMark val="none"/>
        <c:tickLblPos val="nextTo"/>
        <c:crossAx val="75412992"/>
        <c:crosses val="autoZero"/>
        <c:auto val="1"/>
        <c:lblAlgn val="ctr"/>
        <c:lblOffset val="100"/>
      </c:catAx>
      <c:valAx>
        <c:axId val="754129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5411456"/>
        <c:crosses val="autoZero"/>
        <c:crossBetween val="between"/>
      </c:valAx>
    </c:plotArea>
    <c:plotVisOnly val="1"/>
    <c:dispBlanksAs val="gap"/>
  </c:chart>
  <c:spPr>
    <a:solidFill>
      <a:schemeClr val="bg1"/>
    </a:solidFill>
  </c:spPr>
  <c:txPr>
    <a:bodyPr/>
    <a:lstStyle/>
    <a:p>
      <a:pPr>
        <a:defRPr sz="1200"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11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427320499980209E-2"/>
          <c:y val="1.5625482476455201E-2"/>
          <c:w val="0.80594198565025299"/>
          <c:h val="0.984374445056725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 Planning: Essential Analytic Elements</c:v>
                </c:pt>
              </c:strCache>
            </c:strRef>
          </c:tx>
          <c:spPr>
            <a:solidFill>
              <a:srgbClr val="99CCFF"/>
            </a:solidFill>
            <a:ln w="12700" cmpd="sng">
              <a:solidFill>
                <a:schemeClr val="tx1">
                  <a:alpha val="0"/>
                </a:schemeClr>
              </a:solidFill>
            </a:ln>
          </c:spPr>
          <c:explosion val="10"/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Review of Previous Plans</a:t>
                    </a:r>
                    <a:endParaRPr lang="en-US" dirty="0"/>
                  </a:p>
                </c:rich>
              </c:tx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Demand Forecast Methodology</a:t>
                    </a:r>
                    <a:endParaRPr lang="en-US" dirty="0"/>
                  </a:p>
                </c:rich>
              </c:tx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Resource Options Assessment</a:t>
                    </a:r>
                    <a:endParaRPr lang="en-US" dirty="0"/>
                  </a:p>
                </c:rich>
              </c:tx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Policy Framework</a:t>
                    </a:r>
                    <a:endParaRPr lang="en-US" dirty="0"/>
                  </a:p>
                </c:rich>
              </c:tx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Environmental</a:t>
                    </a:r>
                    <a:r>
                      <a:rPr lang="en-US" sz="1600" baseline="0" dirty="0" smtClean="0">
                        <a:solidFill>
                          <a:schemeClr val="bg1"/>
                        </a:solidFill>
                      </a:rPr>
                      <a:t> &amp; Social Considerations</a:t>
                    </a:r>
                    <a:endParaRPr lang="en-US" dirty="0"/>
                  </a:p>
                </c:rich>
              </c:tx>
              <c:showCatName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Measures for Emerging Challenges</a:t>
                    </a:r>
                    <a:endParaRPr lang="en-US" dirty="0"/>
                  </a:p>
                </c:rich>
              </c:tx>
              <c:showCatName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Regulatory and Institutional Frameworks</a:t>
                    </a:r>
                    <a:endParaRPr lang="en-US" dirty="0"/>
                  </a:p>
                </c:rich>
              </c:tx>
              <c:showCatName val="1"/>
            </c:dLbl>
            <c:dLbl>
              <c:idx val="9"/>
              <c:layout>
                <c:manualLayout>
                  <c:x val="8.7291565532710225E-2"/>
                  <c:y val="6.989237807857501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Investment Financing</a:t>
                    </a:r>
                    <a:endParaRPr lang="en-US" dirty="0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Sheet1!$A$2:$A$11</c:f>
              <c:strCache>
                <c:ptCount val="10"/>
                <c:pt idx="0">
                  <c:v>Planning Process</c:v>
                </c:pt>
                <c:pt idx="1">
                  <c:v>Plan Objectives</c:v>
                </c:pt>
                <c:pt idx="2">
                  <c:v>Evidence Base</c:v>
                </c:pt>
                <c:pt idx="3">
                  <c:v>Plan Design</c:v>
                </c:pt>
                <c:pt idx="4">
                  <c:v>Institutional Frameworks</c:v>
                </c:pt>
                <c:pt idx="5">
                  <c:v>Policy Flexibility</c:v>
                </c:pt>
                <c:pt idx="6">
                  <c:v>Finance Mechanisms</c:v>
                </c:pt>
                <c:pt idx="7">
                  <c:v>Long-Term Technical Capacity</c:v>
                </c:pt>
                <c:pt idx="8">
                  <c:v>Long-Term Human Capacity</c:v>
                </c:pt>
                <c:pt idx="9">
                  <c:v>Environmental &amp; Social Component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spPr>
    <a:ln>
      <a:noFill/>
    </a:ln>
  </c:sp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style val="11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427320499980209E-2"/>
          <c:y val="1.5625482476455201E-2"/>
          <c:w val="0.80594198565025299"/>
          <c:h val="0.984374445056725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 Planning: Essential Analytic Elements</c:v>
                </c:pt>
              </c:strCache>
            </c:strRef>
          </c:tx>
          <c:spPr>
            <a:solidFill>
              <a:srgbClr val="99CCFF"/>
            </a:solidFill>
            <a:ln w="12700" cmpd="sng">
              <a:solidFill>
                <a:schemeClr val="tx1">
                  <a:alpha val="0"/>
                </a:schemeClr>
              </a:solidFill>
            </a:ln>
          </c:spPr>
          <c:explosion val="10"/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Pt>
            <c:idx val="7"/>
          </c:dPt>
          <c:dPt>
            <c:idx val="8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Planning Process/Objectives</a:t>
                    </a:r>
                    <a:r>
                      <a:rPr lang="en-US" smtClean="0"/>
                      <a:t>/Review</a:t>
                    </a:r>
                    <a:endParaRPr lang="en-US"/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Demand </a:t>
                    </a:r>
                    <a:r>
                      <a:rPr lang="en-US" smtClean="0"/>
                      <a:t>Analysis/Forecast Methodology</a:t>
                    </a:r>
                    <a:endParaRPr lang="en-US"/>
                  </a:p>
                </c:rich>
              </c:tx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Resource</a:t>
                    </a:r>
                    <a:r>
                      <a:rPr lang="en-US" sz="1600" b="1" baseline="0" dirty="0" smtClean="0">
                        <a:solidFill>
                          <a:schemeClr val="bg1"/>
                        </a:solidFill>
                      </a:rPr>
                      <a:t> Options/Policy Framework/Societal &amp; Environmental impacts</a:t>
                    </a:r>
                    <a:endParaRPr lang="en-US" dirty="0"/>
                  </a:p>
                </c:rich>
              </c:tx>
              <c:showCatName val="1"/>
            </c:dLbl>
            <c:dLbl>
              <c:idx val="3"/>
              <c:layout>
                <c:manualLayout>
                  <c:x val="0.11245761038719698"/>
                  <c:y val="-0.1321428571428570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Transmission</a:t>
                    </a:r>
                    <a:r>
                      <a:rPr lang="en-US" sz="1600" baseline="0" dirty="0" smtClean="0">
                        <a:solidFill>
                          <a:schemeClr val="bg1"/>
                        </a:solidFill>
                      </a:rPr>
                      <a:t> Challenges</a:t>
                    </a:r>
                    <a:endParaRPr lang="en-US" dirty="0"/>
                  </a:p>
                </c:rich>
              </c:tx>
              <c:showCatNam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0.24778761061946902"/>
                  <c:y val="0.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Strengthening Consumer</a:t>
                    </a:r>
                    <a:r>
                      <a:rPr lang="en-US" sz="1600" baseline="0" dirty="0" smtClean="0">
                        <a:solidFill>
                          <a:schemeClr val="bg1"/>
                        </a:solidFill>
                      </a:rPr>
                      <a:t> Participation/Awareness</a:t>
                    </a:r>
                    <a:endParaRPr lang="en-US" dirty="0"/>
                  </a:p>
                </c:rich>
              </c:tx>
              <c:showCatName val="1"/>
            </c:dLbl>
            <c:dLbl>
              <c:idx val="7"/>
              <c:layout>
                <c:manualLayout>
                  <c:x val="-0.14159303648990804"/>
                  <c:y val="0.1309523809523810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Measures for Emerging Challenges</a:t>
                    </a:r>
                    <a:endParaRPr lang="en-US" dirty="0"/>
                  </a:p>
                </c:rich>
              </c:tx>
              <c:showCatName val="1"/>
            </c:dLbl>
            <c:dLbl>
              <c:idx val="8"/>
              <c:layout>
                <c:manualLayout>
                  <c:x val="-0.17551622418879104"/>
                  <c:y val="0.26190476190476214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Regulatory and Institutional Frameworks</a:t>
                    </a:r>
                    <a:endParaRPr lang="en-US" dirty="0"/>
                  </a:p>
                </c:rich>
              </c:tx>
              <c:showCatName val="1"/>
            </c:dLbl>
            <c:dLbl>
              <c:idx val="9"/>
              <c:layout>
                <c:manualLayout>
                  <c:x val="-7.0525747334680436E-2"/>
                  <c:y val="3.616219847519060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Investment Financing</a:t>
                    </a:r>
                    <a:endParaRPr lang="en-US" dirty="0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Sheet1!$A$2:$A$11</c:f>
              <c:strCache>
                <c:ptCount val="6"/>
                <c:pt idx="0">
                  <c:v>Planning Process/Objectives/review</c:v>
                </c:pt>
                <c:pt idx="1">
                  <c:v>Demand Analysis</c:v>
                </c:pt>
                <c:pt idx="2">
                  <c:v>Resource options</c:v>
                </c:pt>
                <c:pt idx="3">
                  <c:v>Transmission Challenges</c:v>
                </c:pt>
                <c:pt idx="4">
                  <c:v>others</c:v>
                </c:pt>
                <c:pt idx="5">
                  <c:v>Consumer Participation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20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  <c:dispBlanksAs val="zero"/>
  </c:chart>
  <c:spPr>
    <a:ln>
      <a:noFill/>
    </a:ln>
  </c:sp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0.39302</cdr:x>
      <cdr:y>0.40723</cdr:y>
    </cdr:from>
    <cdr:to>
      <cdr:x>0.54021</cdr:x>
      <cdr:y>0.62136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2720783" y="2224424"/>
          <a:ext cx="1018963" cy="116963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Integrated Resource </a:t>
          </a:r>
          <a:r>
            <a:rPr lang="en-US" sz="1800" b="1" dirty="0">
              <a:solidFill>
                <a:schemeClr val="bg1"/>
              </a:solidFill>
            </a:rPr>
            <a:t>Planning: Essential Elements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0.39302</cdr:x>
      <cdr:y>0.40723</cdr:y>
    </cdr:from>
    <cdr:to>
      <cdr:x>0.54021</cdr:x>
      <cdr:y>0.62136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2720783" y="2224424"/>
          <a:ext cx="1018963" cy="116963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chemeClr val="bg1"/>
              </a:solidFill>
            </a:rPr>
            <a:t> Tamil Nadu Specific </a:t>
          </a:r>
          <a:r>
            <a:rPr lang="en-US" sz="1800" b="1" dirty="0">
              <a:solidFill>
                <a:schemeClr val="bg1"/>
              </a:solidFill>
            </a:rPr>
            <a:t>Essential Elements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EEEEE-2B9C-474A-9351-EC02608038FD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BF7DE-EDB8-9A4E-B154-CB5A9DAA0A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855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sz="17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040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BCE-1947-D64F-8FE0-15AF97D721C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600-1A6D-1D4E-AB46-596CCBE5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BCE-1947-D64F-8FE0-15AF97D721C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600-1A6D-1D4E-AB46-596CCBE5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BCE-1947-D64F-8FE0-15AF97D721C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600-1A6D-1D4E-AB46-596CCBE5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BCE-1947-D64F-8FE0-15AF97D721C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600-1A6D-1D4E-AB46-596CCBE5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BCE-1947-D64F-8FE0-15AF97D721C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600-1A6D-1D4E-AB46-596CCBE5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BCE-1947-D64F-8FE0-15AF97D721C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600-1A6D-1D4E-AB46-596CCBE5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BCE-1947-D64F-8FE0-15AF97D721C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600-1A6D-1D4E-AB46-596CCBE5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BCE-1947-D64F-8FE0-15AF97D721C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600-1A6D-1D4E-AB46-596CCBE5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BCE-1947-D64F-8FE0-15AF97D721C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600-1A6D-1D4E-AB46-596CCBE5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BCE-1947-D64F-8FE0-15AF97D721C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600-1A6D-1D4E-AB46-596CCBE5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EBCE-1947-D64F-8FE0-15AF97D721C1}" type="datetimeFigureOut">
              <a:rPr lang="en-US" smtClean="0"/>
              <a:pPr/>
              <a:t>12/14/2013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600-1A6D-1D4E-AB46-596CCBE534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December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TAMILNADU ELECTRICITY GOVERNANCE INITIATIVE (TEGI)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angedco.gov.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Tamil Nadu’s electricity sector</a:t>
            </a:r>
            <a:br>
              <a:rPr lang="en-US" sz="36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Status and Challenges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1445" y="3866444"/>
            <a:ext cx="7803444" cy="1772356"/>
          </a:xfrm>
        </p:spPr>
        <p:txBody>
          <a:bodyPr/>
          <a:lstStyle/>
          <a:p>
            <a:r>
              <a:rPr lang="en-US" i="1" dirty="0" smtClean="0"/>
              <a:t>December 14, 2013</a:t>
            </a:r>
          </a:p>
          <a:p>
            <a:r>
              <a:rPr lang="en-US" i="1" dirty="0" smtClean="0"/>
              <a:t>Lawrence Sunderam Hall, Loyola College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95111" y="5644444"/>
            <a:ext cx="85343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Arial"/>
                <a:cs typeface="Arial"/>
                <a:sym typeface="Arial" pitchFamily="34" charset="0"/>
              </a:rPr>
              <a:t>Kalpana Dulipsingh  | </a:t>
            </a:r>
            <a:r>
              <a:rPr lang="en-US" sz="1600" i="1" dirty="0" smtClean="0">
                <a:solidFill>
                  <a:prstClr val="white"/>
                </a:solidFill>
                <a:latin typeface="Arial"/>
                <a:cs typeface="Arial"/>
                <a:sym typeface="Arial" pitchFamily="34" charset="0"/>
              </a:rPr>
              <a:t>TAMILNADU ELECTRICITY GOVERNANCE INITIATIVE (TEGI)</a:t>
            </a:r>
            <a:endParaRPr lang="en-US" sz="1600" i="1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  <a:sym typeface="Arial" pitchFamily="34" charset="0"/>
              </a:rPr>
              <a:t>ILUN YANG | World Resources </a:t>
            </a:r>
            <a:r>
              <a:rPr lang="en-US" sz="1600" b="1" smtClean="0">
                <a:solidFill>
                  <a:schemeClr val="bg1"/>
                </a:solidFill>
                <a:latin typeface="Arial"/>
                <a:cs typeface="Arial"/>
                <a:sym typeface="Arial" pitchFamily="34" charset="0"/>
              </a:rPr>
              <a:t>Institutew</a:t>
            </a:r>
            <a:endParaRPr lang="en-US" sz="16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Tariffs: Tamil Nadu vs. India (paisa/</a:t>
            </a:r>
            <a:r>
              <a:rPr lang="en-US" dirty="0" err="1" smtClean="0"/>
              <a:t>KwH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11AAA-43B9-461D-B7DC-BF6403B2929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70037"/>
            <a:ext cx="45847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3386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300" y="970037"/>
            <a:ext cx="45847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633862"/>
            <a:ext cx="4578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349939" y="693038"/>
            <a:ext cx="25523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0" dirty="0">
                <a:solidFill>
                  <a:prstClr val="white"/>
                </a:solidFill>
              </a:rPr>
              <a:t>Source: </a:t>
            </a:r>
            <a:r>
              <a:rPr lang="en-US" sz="1100" b="0" dirty="0" smtClean="0">
                <a:solidFill>
                  <a:prstClr val="white"/>
                </a:solidFill>
              </a:rPr>
              <a:t>Planning Commission reports</a:t>
            </a:r>
            <a:endParaRPr lang="en-US" sz="1100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03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TN  Consumption Data</a:t>
            </a:r>
            <a:br>
              <a:rPr lang="en-US" sz="3600" dirty="0" smtClean="0"/>
            </a:br>
            <a:r>
              <a:rPr lang="en-US" sz="1600" dirty="0" smtClean="0"/>
              <a:t>Source- 2011 Athena Infonomics</a:t>
            </a:r>
            <a:endParaRPr lang="en-US" sz="1600" dirty="0"/>
          </a:p>
        </p:txBody>
      </p:sp>
      <p:pic>
        <p:nvPicPr>
          <p:cNvPr id="6" name="Content Placeholder 5" descr="Tn Consump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39" r="11239"/>
          <a:stretch>
            <a:fillRect/>
          </a:stretch>
        </p:blipFill>
        <p:spPr>
          <a:xfrm>
            <a:off x="308948" y="1838587"/>
            <a:ext cx="8377852" cy="3636230"/>
          </a:xfrm>
        </p:spPr>
      </p:pic>
    </p:spTree>
    <p:extLst>
      <p:ext uri="{BB962C8B-B14F-4D97-AF65-F5344CB8AC3E}">
        <p14:creationId xmlns:p14="http://schemas.microsoft.com/office/powerpoint/2010/main" xmlns="" val="25569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556" y="1287081"/>
            <a:ext cx="8490315" cy="39058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444"/>
            <a:ext cx="8229600" cy="69144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Tamil Nadu – high price paid for electricity</a:t>
            </a:r>
            <a:endParaRPr lang="en-IN" sz="3600" b="1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70457" y="5257800"/>
            <a:ext cx="3258399" cy="12192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Heavy reliance on DG set due to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P</a:t>
            </a:r>
            <a:r>
              <a:rPr lang="en-US" dirty="0" smtClean="0"/>
              <a:t>ower outages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P</a:t>
            </a:r>
            <a:r>
              <a:rPr lang="en-US" dirty="0" smtClean="0"/>
              <a:t>eak hour restrictions and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M</a:t>
            </a:r>
            <a:r>
              <a:rPr lang="en-US" dirty="0" smtClean="0"/>
              <a:t>aximum demand restrictions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xmlns="" val="3479024327"/>
              </p:ext>
            </p:extLst>
          </p:nvPr>
        </p:nvGraphicFramePr>
        <p:xfrm>
          <a:off x="2514064" y="2417445"/>
          <a:ext cx="1772111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xmlns="" val="1266973387"/>
              </p:ext>
            </p:extLst>
          </p:nvPr>
        </p:nvGraphicFramePr>
        <p:xfrm>
          <a:off x="170303" y="2417446"/>
          <a:ext cx="2315178" cy="268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197556" y="1338565"/>
            <a:ext cx="2282879" cy="1099835"/>
          </a:xfrm>
          <a:prstGeom prst="rect">
            <a:avLst/>
          </a:prstGeom>
          <a:solidFill>
            <a:srgbClr val="7A9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kern="0" dirty="0" smtClean="0">
                <a:solidFill>
                  <a:sysClr val="windowText" lastClr="000000"/>
                </a:solidFill>
              </a:rPr>
              <a:t>Chennai – Grid/DG 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usage</a:t>
            </a:r>
            <a:endParaRPr lang="en-US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064" y="1338565"/>
            <a:ext cx="1772111" cy="1099835"/>
          </a:xfrm>
          <a:prstGeom prst="rect">
            <a:avLst/>
          </a:prstGeom>
          <a:solidFill>
            <a:srgbClr val="7A9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 b="1" kern="0" dirty="0" smtClean="0">
                <a:solidFill>
                  <a:sysClr val="windowText" lastClr="000000"/>
                </a:solidFill>
              </a:rPr>
              <a:t>Madurai – Grid/DG 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usage</a:t>
            </a:r>
            <a:endParaRPr lang="en-US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98963" y="6553201"/>
            <a:ext cx="8229600" cy="297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200" i="1" dirty="0"/>
              <a:t>Source: New Ventures India Surveys – sample space of offices (O), educational institutes (E), hotels (H), hospitals (M) and retail malls (R)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343340" y="3200400"/>
            <a:ext cx="285824" cy="685800"/>
          </a:xfrm>
          <a:prstGeom prst="rightArrow">
            <a:avLst/>
          </a:prstGeom>
          <a:solidFill>
            <a:srgbClr val="7A9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05628" y="1338565"/>
            <a:ext cx="2252967" cy="1120791"/>
          </a:xfrm>
          <a:prstGeom prst="rect">
            <a:avLst/>
          </a:prstGeom>
          <a:solidFill>
            <a:srgbClr val="7A9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kern="0" dirty="0" smtClean="0">
                <a:solidFill>
                  <a:sysClr val="windowText" lastClr="000000"/>
                </a:solidFill>
              </a:rPr>
              <a:t>Chennai – electricity cost (</a:t>
            </a:r>
            <a:r>
              <a:rPr lang="en-US" sz="2000" b="1" kern="0" dirty="0" err="1" smtClean="0">
                <a:solidFill>
                  <a:sysClr val="windowText" lastClr="000000"/>
                </a:solidFill>
              </a:rPr>
              <a:t>Rs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/kWh)</a:t>
            </a:r>
            <a:endParaRPr lang="en-US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15760" y="1287082"/>
            <a:ext cx="1772111" cy="1120791"/>
          </a:xfrm>
          <a:prstGeom prst="rect">
            <a:avLst/>
          </a:prstGeom>
          <a:solidFill>
            <a:srgbClr val="7A9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kern="0" dirty="0" smtClean="0">
                <a:solidFill>
                  <a:sysClr val="windowText" lastClr="000000"/>
                </a:solidFill>
              </a:rPr>
              <a:t>Madurai – electricity cost (</a:t>
            </a:r>
            <a:r>
              <a:rPr lang="en-US" b="1" kern="0" dirty="0" err="1" smtClean="0">
                <a:solidFill>
                  <a:sysClr val="windowText" lastClr="000000"/>
                </a:solidFill>
              </a:rPr>
              <a:t>Rs</a:t>
            </a:r>
            <a:r>
              <a:rPr lang="en-US" b="1" kern="0" dirty="0" smtClean="0">
                <a:solidFill>
                  <a:sysClr val="windowText" lastClr="000000"/>
                </a:solidFill>
              </a:rPr>
              <a:t>/kWh)</a:t>
            </a:r>
            <a:endParaRPr lang="en-US" b="1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xmlns="" val="4045439656"/>
              </p:ext>
            </p:extLst>
          </p:nvPr>
        </p:nvGraphicFramePr>
        <p:xfrm>
          <a:off x="4605628" y="2438400"/>
          <a:ext cx="2229431" cy="262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xmlns="" val="2035090282"/>
              </p:ext>
            </p:extLst>
          </p:nvPr>
        </p:nvGraphicFramePr>
        <p:xfrm>
          <a:off x="6915760" y="2438400"/>
          <a:ext cx="1772111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Content Placeholder 11"/>
          <p:cNvSpPr txBox="1">
            <a:spLocks/>
          </p:cNvSpPr>
          <p:nvPr/>
        </p:nvSpPr>
        <p:spPr>
          <a:xfrm>
            <a:off x="5200813" y="5257800"/>
            <a:ext cx="3258399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/>
              <a:t>Electricity cost based 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Diesel cost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DG set O&amp;M &amp; AMC cost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Cost of electricity from 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2620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16" y="181882"/>
            <a:ext cx="7686700" cy="51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100% Electrification in TN?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11AAA-43B9-461D-B7DC-BF6403B2929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890978" y="693038"/>
            <a:ext cx="40930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0" dirty="0">
                <a:solidFill>
                  <a:prstClr val="white"/>
                </a:solidFill>
              </a:rPr>
              <a:t>Source: </a:t>
            </a:r>
            <a:r>
              <a:rPr lang="en-US" sz="1100" b="0" dirty="0" smtClean="0">
                <a:solidFill>
                  <a:prstClr val="white"/>
                </a:solidFill>
              </a:rPr>
              <a:t>New Ventures India draft study based on Census data</a:t>
            </a:r>
            <a:endParaRPr lang="en-US" sz="1100" b="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74" y="954649"/>
            <a:ext cx="8537945" cy="551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926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4289267670"/>
              </p:ext>
            </p:extLst>
          </p:nvPr>
        </p:nvGraphicFramePr>
        <p:xfrm>
          <a:off x="381000" y="304800"/>
          <a:ext cx="8610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0758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Tamil Nadu Electricity Governance Initiative</a:t>
            </a:r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60939145"/>
              </p:ext>
            </p:extLst>
          </p:nvPr>
        </p:nvGraphicFramePr>
        <p:xfrm>
          <a:off x="228600" y="228600"/>
          <a:ext cx="8610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0365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Demand Analysis /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Per CEA 2013-2014 </a:t>
            </a:r>
            <a:r>
              <a:rPr lang="en-US" sz="2400" dirty="0" err="1"/>
              <a:t>lGBR</a:t>
            </a:r>
            <a:r>
              <a:rPr lang="en-US" sz="2400" dirty="0"/>
              <a:t> report </a:t>
            </a:r>
            <a:r>
              <a:rPr lang="en-US" sz="2400" dirty="0" err="1"/>
              <a:t>Tn</a:t>
            </a:r>
            <a:r>
              <a:rPr lang="en-US" sz="2400" dirty="0"/>
              <a:t> will have 4</a:t>
            </a:r>
            <a:r>
              <a:rPr lang="en-US" sz="2400" baseline="30000" dirty="0"/>
              <a:t>th</a:t>
            </a:r>
            <a:r>
              <a:rPr lang="en-US" sz="2400" dirty="0"/>
              <a:t> highest deficit of 26.5 % with its energy requirement of 99765 MU and 3</a:t>
            </a:r>
            <a:r>
              <a:rPr lang="en-US" sz="2400" baseline="30000" dirty="0"/>
              <a:t>rd</a:t>
            </a:r>
            <a:r>
              <a:rPr lang="en-US" sz="2400" dirty="0"/>
              <a:t> highest Peak deficit of 34.1 % with a 14,971 MW peak load </a:t>
            </a:r>
            <a:r>
              <a:rPr lang="en-US" sz="2400" dirty="0" smtClean="0"/>
              <a:t>requirement</a:t>
            </a:r>
            <a:endParaRPr lang="en-IN" sz="2400" dirty="0" smtClean="0"/>
          </a:p>
          <a:p>
            <a:pPr lvl="0"/>
            <a:r>
              <a:rPr lang="en-IN" sz="2400" dirty="0" smtClean="0"/>
              <a:t>Conflicting </a:t>
            </a:r>
            <a:r>
              <a:rPr lang="en-IN" sz="2400" dirty="0"/>
              <a:t>methodologies </a:t>
            </a:r>
            <a:r>
              <a:rPr lang="en-US" sz="2400" dirty="0" smtClean="0"/>
              <a:t>–</a:t>
            </a:r>
            <a:r>
              <a:rPr lang="en-IN" sz="2400" dirty="0" smtClean="0"/>
              <a:t> use of CAGR</a:t>
            </a:r>
            <a:endParaRPr lang="en-US" sz="2400" dirty="0"/>
          </a:p>
          <a:p>
            <a:pPr lvl="0"/>
            <a:r>
              <a:rPr lang="en-IN" sz="2400" dirty="0"/>
              <a:t>No clearly defined and publicly available data, assumptions, and calibration methodologies</a:t>
            </a:r>
            <a:endParaRPr lang="en-US" sz="2400" dirty="0"/>
          </a:p>
          <a:p>
            <a:pPr lvl="0"/>
            <a:r>
              <a:rPr lang="en-IN" sz="2400" dirty="0"/>
              <a:t>Short term, medium term and long term projections are missing</a:t>
            </a:r>
            <a:endParaRPr lang="en-US" sz="2400" dirty="0"/>
          </a:p>
          <a:p>
            <a:pPr lvl="0"/>
            <a:r>
              <a:rPr lang="en-IN" sz="2400" dirty="0" smtClean="0"/>
              <a:t>No </a:t>
            </a:r>
            <a:r>
              <a:rPr lang="en-IN" sz="2400" dirty="0"/>
              <a:t>publicly available documents for comments and scrutiny.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5558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Analysis /Forecast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Limitations  to estimating  demand include </a:t>
            </a:r>
            <a:r>
              <a:rPr lang="en-US" sz="2000" dirty="0" smtClean="0"/>
              <a:t>…..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non-metering of agricultural loads 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Restricted/Constrained load due to R&amp;C measures and load </a:t>
            </a:r>
            <a:r>
              <a:rPr lang="en-US" sz="2000" dirty="0" smtClean="0"/>
              <a:t>shedding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local/circle wide demand information </a:t>
            </a:r>
            <a:r>
              <a:rPr lang="en-US" sz="2000" dirty="0" smtClean="0"/>
              <a:t>unavailable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Inadequate monitoring </a:t>
            </a:r>
            <a:r>
              <a:rPr lang="en-US" sz="2000" dirty="0" smtClean="0"/>
              <a:t>equipment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Communication between center -CEA and state agencies not streamlined </a:t>
            </a:r>
            <a:endParaRPr lang="en-US" sz="2000" dirty="0" smtClean="0"/>
          </a:p>
          <a:p>
            <a:r>
              <a:rPr lang="en-US" sz="2000" dirty="0" smtClean="0"/>
              <a:t>Inadequate </a:t>
            </a:r>
            <a:r>
              <a:rPr lang="en-US" sz="2000" dirty="0"/>
              <a:t>resources assigned for demand analysis/</a:t>
            </a:r>
            <a:r>
              <a:rPr lang="en-US" sz="2000" dirty="0" smtClean="0"/>
              <a:t>forecasting</a:t>
            </a:r>
          </a:p>
          <a:p>
            <a:r>
              <a:rPr lang="en-US" sz="2000" dirty="0" smtClean="0"/>
              <a:t> Does </a:t>
            </a:r>
            <a:r>
              <a:rPr lang="en-US" sz="2000" dirty="0"/>
              <a:t>not account for unconnected demand  (off-grid loads, </a:t>
            </a:r>
            <a:r>
              <a:rPr lang="en-US" sz="2000" dirty="0" err="1"/>
              <a:t>unelectrified</a:t>
            </a:r>
            <a:r>
              <a:rPr lang="en-US" sz="2000" dirty="0"/>
              <a:t> rural areas) , captive generation loads , </a:t>
            </a:r>
          </a:p>
          <a:p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Tamil Nadu Electricity Governance Initiative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98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SuppIy</a:t>
            </a:r>
            <a:r>
              <a:rPr lang="en-US" dirty="0" smtClean="0"/>
              <a:t> Options -Integrating </a:t>
            </a:r>
            <a:r>
              <a:rPr lang="en-US" dirty="0"/>
              <a:t>RE, EE and Conventional </a:t>
            </a:r>
            <a:r>
              <a:rPr lang="en-US" dirty="0" smtClean="0"/>
              <a:t>energy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cs typeface="Arial" pitchFamily="34" charset="0"/>
              </a:rPr>
              <a:t>Detailed studies on potential of avoided capacity in TN </a:t>
            </a:r>
            <a:r>
              <a:rPr lang="en-US" sz="2400" dirty="0" smtClean="0">
                <a:cs typeface="Arial" pitchFamily="34" charset="0"/>
              </a:rPr>
              <a:t>with: </a:t>
            </a:r>
            <a:endParaRPr lang="en-US" sz="2400" dirty="0">
              <a:cs typeface="Arial" pitchFamily="34" charset="0"/>
            </a:endParaRPr>
          </a:p>
          <a:p>
            <a:pPr lvl="1"/>
            <a:r>
              <a:rPr lang="en-US" sz="2400" dirty="0">
                <a:cs typeface="Arial" pitchFamily="34" charset="0"/>
              </a:rPr>
              <a:t>PAT and RAPDRP programs </a:t>
            </a:r>
          </a:p>
          <a:p>
            <a:pPr lvl="1"/>
            <a:r>
              <a:rPr lang="en-US" sz="2400" dirty="0" smtClean="0">
                <a:cs typeface="Arial" pitchFamily="34" charset="0"/>
              </a:rPr>
              <a:t>Building sector </a:t>
            </a:r>
            <a:r>
              <a:rPr lang="en-US" sz="2400" dirty="0">
                <a:cs typeface="Arial" pitchFamily="34" charset="0"/>
              </a:rPr>
              <a:t>efficiency </a:t>
            </a:r>
          </a:p>
          <a:p>
            <a:pPr lvl="1"/>
            <a:r>
              <a:rPr lang="en-US" sz="2400" dirty="0">
                <a:cs typeface="Arial" pitchFamily="34" charset="0"/>
              </a:rPr>
              <a:t>Other DSM programs </a:t>
            </a:r>
            <a:r>
              <a:rPr lang="en-US" sz="2400" dirty="0" smtClean="0">
                <a:cs typeface="Arial" pitchFamily="34" charset="0"/>
              </a:rPr>
              <a:t>- EE </a:t>
            </a:r>
            <a:r>
              <a:rPr lang="en-US" sz="2400" dirty="0">
                <a:cs typeface="Arial" pitchFamily="34" charset="0"/>
              </a:rPr>
              <a:t>appliances, </a:t>
            </a:r>
            <a:r>
              <a:rPr lang="en-US" sz="2400" dirty="0" smtClean="0">
                <a:cs typeface="Arial" pitchFamily="34" charset="0"/>
              </a:rPr>
              <a:t>SWH, EE street </a:t>
            </a:r>
            <a:r>
              <a:rPr lang="en-US" sz="2400" dirty="0">
                <a:cs typeface="Arial" pitchFamily="34" charset="0"/>
              </a:rPr>
              <a:t>lighting </a:t>
            </a:r>
          </a:p>
          <a:p>
            <a:pPr lvl="1"/>
            <a:r>
              <a:rPr lang="en-US" sz="2400" dirty="0">
                <a:cs typeface="Arial" pitchFamily="34" charset="0"/>
              </a:rPr>
              <a:t>R&amp;M of power plants to improve efficiency </a:t>
            </a:r>
          </a:p>
          <a:p>
            <a:pPr lvl="1"/>
            <a:r>
              <a:rPr lang="en-US" sz="2400" dirty="0">
                <a:cs typeface="Arial" pitchFamily="34" charset="0"/>
              </a:rPr>
              <a:t>EE measures in the SME sector. </a:t>
            </a:r>
          </a:p>
          <a:p>
            <a:r>
              <a:rPr lang="en-US" sz="2400" dirty="0">
                <a:cs typeface="Arial" pitchFamily="34" charset="0"/>
              </a:rPr>
              <a:t>Studies on cost savings in implementing DSR programs to shift load peaks. </a:t>
            </a:r>
          </a:p>
          <a:p>
            <a:r>
              <a:rPr lang="en-US" sz="2400" dirty="0">
                <a:cs typeface="Arial" pitchFamily="34" charset="0"/>
              </a:rPr>
              <a:t>Implementing </a:t>
            </a:r>
            <a:r>
              <a:rPr lang="en-US" sz="2400" dirty="0" smtClean="0">
                <a:cs typeface="Arial" pitchFamily="34" charset="0"/>
              </a:rPr>
              <a:t>‘Time </a:t>
            </a:r>
            <a:r>
              <a:rPr lang="en-US" sz="2400" dirty="0">
                <a:cs typeface="Arial" pitchFamily="34" charset="0"/>
              </a:rPr>
              <a:t>of </a:t>
            </a:r>
            <a:r>
              <a:rPr lang="en-US" sz="2400" dirty="0" smtClean="0">
                <a:cs typeface="Arial" pitchFamily="34" charset="0"/>
              </a:rPr>
              <a:t>Use’ </a:t>
            </a:r>
            <a:r>
              <a:rPr lang="en-US" sz="2400" dirty="0">
                <a:cs typeface="Arial" pitchFamily="34" charset="0"/>
              </a:rPr>
              <a:t>metering </a:t>
            </a:r>
            <a:r>
              <a:rPr lang="en-US" sz="2400" dirty="0" smtClean="0">
                <a:cs typeface="Arial" pitchFamily="34" charset="0"/>
              </a:rPr>
              <a:t>to </a:t>
            </a:r>
            <a:r>
              <a:rPr lang="en-US" sz="2400" dirty="0">
                <a:cs typeface="Arial" pitchFamily="34" charset="0"/>
              </a:rPr>
              <a:t>balance costs of purchase with </a:t>
            </a:r>
            <a:r>
              <a:rPr lang="en-US" sz="2400" dirty="0" smtClean="0">
                <a:cs typeface="Arial" pitchFamily="34" charset="0"/>
              </a:rPr>
              <a:t>tariffs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5400" y="6400800"/>
            <a:ext cx="4038600" cy="34925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 smtClean="0"/>
              <a:t>Tamil Nadu Electricity Governance Initiative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25664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Dispatch of energy resources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85" y="1828800"/>
            <a:ext cx="8690528" cy="35813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6477000" cy="473075"/>
          </a:xfrm>
          <a:prstGeom prst="rect">
            <a:avLst/>
          </a:prstGeom>
        </p:spPr>
        <p:txBody>
          <a:bodyPr/>
          <a:lstStyle/>
          <a:p>
            <a:r>
              <a:rPr lang="en-US" sz="1400" dirty="0" smtClean="0"/>
              <a:t>Slide courtesy </a:t>
            </a:r>
            <a:r>
              <a:rPr lang="en-US" sz="1400" dirty="0" err="1" smtClean="0"/>
              <a:t>afi</a:t>
            </a:r>
            <a:r>
              <a:rPr lang="en-US" sz="1400" dirty="0" smtClean="0"/>
              <a:t> mercados </a:t>
            </a:r>
            <a:r>
              <a:rPr lang="en-US" sz="1400" dirty="0" err="1" smtClean="0"/>
              <a:t>emi</a:t>
            </a:r>
            <a:r>
              <a:rPr lang="en-US" sz="1400" dirty="0" smtClean="0"/>
              <a:t> report on </a:t>
            </a:r>
            <a:r>
              <a:rPr lang="en-US" sz="1400" dirty="0" err="1" smtClean="0"/>
              <a:t>vre</a:t>
            </a:r>
            <a:r>
              <a:rPr lang="en-US" sz="1400" dirty="0" smtClean="0"/>
              <a:t> integration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73938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Electricity “Basics” </a:t>
            </a:r>
          </a:p>
          <a:p>
            <a:r>
              <a:rPr lang="en-US" dirty="0" smtClean="0"/>
              <a:t>TN electricity sector – Facts &amp; Gaps</a:t>
            </a:r>
          </a:p>
          <a:p>
            <a:r>
              <a:rPr lang="en-US" dirty="0" smtClean="0"/>
              <a:t>Towards an </a:t>
            </a:r>
            <a:r>
              <a:rPr lang="en-US" dirty="0"/>
              <a:t>I</a:t>
            </a:r>
            <a:r>
              <a:rPr lang="en-US" dirty="0" smtClean="0"/>
              <a:t>ntegrated Approach in Electricity Planning</a:t>
            </a:r>
          </a:p>
          <a:p>
            <a:r>
              <a:rPr lang="en-US" dirty="0" smtClean="0"/>
              <a:t>Why do we need to concern ourselves with the electricity scenario in TN??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11AAA-43B9-461D-B7DC-BF6403B2929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2457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7259940" cy="114455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Transmission Bottlenecks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000" dirty="0" smtClean="0"/>
              <a:t>			</a:t>
            </a:r>
            <a:r>
              <a:rPr lang="en-US" sz="2400" dirty="0" smtClean="0"/>
              <a:t>Interstate</a:t>
            </a:r>
            <a:r>
              <a:rPr lang="en-US" sz="2000" dirty="0" smtClean="0"/>
              <a:t> –Asynchronous link – high 				congestion charges – high </a:t>
            </a:r>
            <a:r>
              <a:rPr lang="en-US" sz="2000" dirty="0" err="1" smtClean="0"/>
              <a:t>elec</a:t>
            </a:r>
            <a:r>
              <a:rPr lang="en-US" sz="2000" dirty="0" smtClean="0"/>
              <a:t> costs</a:t>
            </a: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sz="2000" dirty="0"/>
              <a:t>N</a:t>
            </a:r>
            <a:r>
              <a:rPr lang="en-US" sz="2000" dirty="0" smtClean="0"/>
              <a:t>ew link between </a:t>
            </a:r>
            <a:r>
              <a:rPr lang="en-US" sz="2000" dirty="0" err="1" smtClean="0"/>
              <a:t>Solapur</a:t>
            </a:r>
            <a:r>
              <a:rPr lang="en-US" sz="2000" dirty="0" smtClean="0"/>
              <a:t> and </a:t>
            </a:r>
            <a:r>
              <a:rPr lang="en-US" sz="2000" dirty="0" err="1" smtClean="0"/>
              <a:t>Raichur</a:t>
            </a:r>
            <a:r>
              <a:rPr lang="en-US" dirty="0" smtClean="0"/>
              <a:t>											</a:t>
            </a:r>
            <a:r>
              <a:rPr lang="en-US" sz="2400" dirty="0" smtClean="0"/>
              <a:t>I	Intrastate</a:t>
            </a:r>
            <a:r>
              <a:rPr lang="en-US" dirty="0" smtClean="0"/>
              <a:t> -</a:t>
            </a:r>
            <a:r>
              <a:rPr lang="en-US" sz="2000" dirty="0" smtClean="0"/>
              <a:t> lack of wind evacuation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				infrastructure – idle wind farms –stranded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generation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8" name="Picture 7" descr="Macintosh HD:Users:pamlideka:Desktop:Screen Shot 2012-11-12 at 10.29.38 A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4522"/>
            <a:ext cx="3506285" cy="45839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41798" y="6591766"/>
            <a:ext cx="3315563" cy="266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000" b="1" dirty="0" smtClean="0"/>
              <a:t>Source</a:t>
            </a:r>
            <a:r>
              <a:rPr lang="en-IN" sz="1000" b="1" dirty="0"/>
              <a:t>: Transmission and Distribution in India – PGCIL report (2009 data</a:t>
            </a:r>
            <a:r>
              <a:rPr lang="en-IN" sz="1000" b="1" dirty="0" smtClean="0"/>
              <a:t>) </a:t>
            </a:r>
            <a:endParaRPr lang="en-IN" sz="10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86330" y="6248400"/>
            <a:ext cx="3315563" cy="60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000" b="1" dirty="0" smtClean="0"/>
              <a:t>Source</a:t>
            </a:r>
            <a:r>
              <a:rPr lang="en-IN" sz="1000" b="1" dirty="0"/>
              <a:t>: </a:t>
            </a:r>
            <a:r>
              <a:rPr lang="en-IN" sz="1000" b="1" dirty="0" smtClean="0"/>
              <a:t>CEA </a:t>
            </a:r>
            <a:r>
              <a:rPr lang="en-IN" sz="1000" b="1" dirty="0"/>
              <a:t>- Draft National Electricity Plan (Volume II) – Transmission, Feb- 2012. WR-SR reduction in Bursur-L, Sileru HVDC monopole as per Working Group on Power for 12th Plan, Jan 2012</a:t>
            </a:r>
          </a:p>
        </p:txBody>
      </p:sp>
    </p:spTree>
    <p:extLst>
      <p:ext uri="{BB962C8B-B14F-4D97-AF65-F5344CB8AC3E}">
        <p14:creationId xmlns:p14="http://schemas.microsoft.com/office/powerpoint/2010/main" xmlns="" val="163823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606" y="181882"/>
            <a:ext cx="7869461" cy="720852"/>
          </a:xfrm>
        </p:spPr>
        <p:txBody>
          <a:bodyPr>
            <a:noAutofit/>
          </a:bodyPr>
          <a:lstStyle/>
          <a:p>
            <a:r>
              <a:rPr lang="en-US" sz="3200" dirty="0" smtClean="0"/>
              <a:t>TN Electricity Sector -  Challenges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02734"/>
            <a:ext cx="8686801" cy="508648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Proposed capacity addition 3000MW solar by 2017, vision 2023 envisions 20,000 capacity addition of thermal power.  Makes sense?, Realistic?</a:t>
            </a:r>
          </a:p>
          <a:p>
            <a:r>
              <a:rPr lang="en-US" dirty="0" smtClean="0"/>
              <a:t>Financial health – </a:t>
            </a:r>
            <a:r>
              <a:rPr lang="en-US" dirty="0" err="1" smtClean="0"/>
              <a:t>Rs</a:t>
            </a:r>
            <a:r>
              <a:rPr lang="en-US" dirty="0" smtClean="0"/>
              <a:t> 40,000 </a:t>
            </a:r>
            <a:r>
              <a:rPr lang="en-US" dirty="0" err="1" smtClean="0"/>
              <a:t>cr</a:t>
            </a:r>
            <a:r>
              <a:rPr lang="en-US" dirty="0" smtClean="0"/>
              <a:t> losses – will FRP help long term? </a:t>
            </a:r>
          </a:p>
          <a:p>
            <a:r>
              <a:rPr lang="en-US" dirty="0" smtClean="0"/>
              <a:t>Bridging the ACS – ARR gap</a:t>
            </a:r>
          </a:p>
          <a:p>
            <a:r>
              <a:rPr lang="en-US" dirty="0" smtClean="0"/>
              <a:t>Transmission bottlenecks </a:t>
            </a:r>
          </a:p>
          <a:p>
            <a:r>
              <a:rPr lang="en-US" dirty="0" smtClean="0"/>
              <a:t> Unmetered Agricultural loads</a:t>
            </a:r>
          </a:p>
          <a:p>
            <a:r>
              <a:rPr lang="en-US" dirty="0" smtClean="0"/>
              <a:t>Impact on welfare, business, livelihood, etc.</a:t>
            </a:r>
          </a:p>
          <a:p>
            <a:r>
              <a:rPr lang="en-US" dirty="0" smtClean="0"/>
              <a:t>Chennai vs. rest of the State; urban TN vs. rural</a:t>
            </a:r>
          </a:p>
          <a:p>
            <a:r>
              <a:rPr lang="en-US" dirty="0" smtClean="0"/>
              <a:t>Fragmented approach: Renewables and EE treated separately; </a:t>
            </a:r>
          </a:p>
          <a:p>
            <a:r>
              <a:rPr lang="en-US" dirty="0" smtClean="0"/>
              <a:t>Civil </a:t>
            </a:r>
            <a:r>
              <a:rPr lang="en-US" dirty="0"/>
              <a:t>society capacity / participation – limited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11AAA-43B9-461D-B7DC-BF6403B2929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00137" y="6167293"/>
            <a:ext cx="30780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100" b="0" dirty="0">
                <a:solidFill>
                  <a:prstClr val="white"/>
                </a:solidFill>
              </a:rPr>
              <a:t>Source: </a:t>
            </a:r>
            <a:r>
              <a:rPr lang="en-US" sz="1100" b="0" dirty="0" smtClean="0">
                <a:solidFill>
                  <a:prstClr val="white"/>
                </a:solidFill>
              </a:rPr>
              <a:t>TANGEDCO petition to TNERC, 2011</a:t>
            </a:r>
            <a:endParaRPr lang="en-US" sz="1100" b="0" dirty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9731" y="3635087"/>
            <a:ext cx="4195812" cy="266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96687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35860" y="913219"/>
            <a:ext cx="8021286" cy="5521499"/>
            <a:chOff x="292589" y="1123949"/>
            <a:chExt cx="6946411" cy="4419601"/>
          </a:xfrm>
        </p:grpSpPr>
        <p:sp>
          <p:nvSpPr>
            <p:cNvPr id="24" name="Rounded Rectangle 23"/>
            <p:cNvSpPr/>
            <p:nvPr/>
          </p:nvSpPr>
          <p:spPr>
            <a:xfrm>
              <a:off x="1500513" y="3764643"/>
              <a:ext cx="1594763" cy="106246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Widening gap between demand and supply of electricity</a:t>
              </a:r>
              <a:endParaRPr lang="en-US" sz="14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021709" y="1836676"/>
              <a:ext cx="2217291" cy="1638405"/>
            </a:xfrm>
            <a:prstGeom prst="ellipse">
              <a:avLst/>
            </a:prstGeom>
            <a:solidFill>
              <a:srgbClr val="299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92589" y="1582530"/>
              <a:ext cx="2128158" cy="1430601"/>
            </a:xfrm>
            <a:prstGeom prst="ellipse">
              <a:avLst/>
            </a:prstGeom>
            <a:solidFill>
              <a:srgbClr val="299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‘Business-as-usual’ top-down governance; Financial bankrupt </a:t>
              </a:r>
              <a:r>
                <a:rPr lang="en-US" sz="1400" dirty="0" smtClean="0"/>
                <a:t>utility</a:t>
              </a:r>
              <a:endParaRPr lang="en-US" sz="14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671822" y="3780810"/>
              <a:ext cx="2366739" cy="1516215"/>
            </a:xfrm>
            <a:prstGeom prst="ellipse">
              <a:avLst/>
            </a:prstGeom>
            <a:solidFill>
              <a:srgbClr val="299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Limited  transparency and accountability;</a:t>
              </a:r>
            </a:p>
            <a:p>
              <a:pPr algn="ctr"/>
              <a:r>
                <a:rPr lang="en-US" sz="1400" dirty="0"/>
                <a:t>civil society capacity and  participation </a:t>
              </a:r>
              <a:r>
                <a:rPr lang="en-US" sz="1400" dirty="0" smtClean="0"/>
                <a:t>weak</a:t>
              </a:r>
              <a:endParaRPr lang="en-US" sz="14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1651675" y="3144919"/>
              <a:ext cx="36830" cy="536171"/>
            </a:xfrm>
            <a:prstGeom prst="straightConnector1">
              <a:avLst/>
            </a:prstGeom>
            <a:ln w="44450">
              <a:solidFill>
                <a:srgbClr val="E7851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095276" y="3604964"/>
              <a:ext cx="876754" cy="191960"/>
            </a:xfrm>
            <a:prstGeom prst="straightConnector1">
              <a:avLst/>
            </a:prstGeom>
            <a:ln w="44450">
              <a:solidFill>
                <a:srgbClr val="E7851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096818" y="4542103"/>
              <a:ext cx="875212" cy="0"/>
            </a:xfrm>
            <a:prstGeom prst="straightConnector1">
              <a:avLst/>
            </a:prstGeom>
            <a:ln w="44450">
              <a:solidFill>
                <a:srgbClr val="E7851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2701015" y="1123949"/>
              <a:ext cx="2221194" cy="1437307"/>
            </a:xfrm>
            <a:prstGeom prst="ellipse">
              <a:avLst/>
            </a:prstGeom>
            <a:solidFill>
              <a:srgbClr val="2997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Unconnected consumers </a:t>
              </a:r>
            </a:p>
            <a:p>
              <a:pPr algn="ctr"/>
              <a:r>
                <a:rPr lang="en-US" sz="1400" dirty="0" smtClean="0"/>
                <a:t>&amp; </a:t>
              </a:r>
            </a:p>
            <a:p>
              <a:pPr algn="ctr"/>
              <a:r>
                <a:rPr lang="en-US" sz="1400" dirty="0" smtClean="0"/>
                <a:t>Unreliable electricity for connected consumers</a:t>
              </a:r>
              <a:endParaRPr lang="en-US" sz="1400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2737674" y="3032984"/>
              <a:ext cx="313408" cy="667960"/>
            </a:xfrm>
            <a:prstGeom prst="straightConnector1">
              <a:avLst/>
            </a:prstGeom>
            <a:ln w="44450">
              <a:solidFill>
                <a:srgbClr val="E7851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381000" y="1123950"/>
              <a:ext cx="6858000" cy="4419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93361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Why do we need to be concerned about TN’s electricity scenario ??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145619" y="2264734"/>
            <a:ext cx="2180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prstClr val="white"/>
                </a:solidFill>
                <a:latin typeface="+mn-lt"/>
                <a:cs typeface="+mn-cs"/>
              </a:rPr>
              <a:t>Ad hoc capacity addition decision; EE &amp; RE not integrated into electricity planning</a:t>
            </a:r>
          </a:p>
        </p:txBody>
      </p:sp>
    </p:spTree>
    <p:extLst>
      <p:ext uri="{BB962C8B-B14F-4D97-AF65-F5344CB8AC3E}">
        <p14:creationId xmlns:p14="http://schemas.microsoft.com/office/powerpoint/2010/main" xmlns="" val="225549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Paradigm Shift in thinking ??</a:t>
            </a:r>
            <a:br>
              <a:rPr lang="en-US" sz="4000" dirty="0" smtClean="0"/>
            </a:br>
            <a:r>
              <a:rPr lang="en-US" sz="2400" dirty="0" smtClean="0"/>
              <a:t>source – ILSR (</a:t>
            </a:r>
            <a:r>
              <a:rPr lang="en-US" sz="2400" dirty="0" err="1" smtClean="0"/>
              <a:t>www.ilsr.org</a:t>
            </a:r>
            <a:r>
              <a:rPr lang="en-US" sz="2400" dirty="0" smtClean="0"/>
              <a:t>)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978" b="297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11AAA-43B9-461D-B7DC-BF6403B2929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90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Electrical Power System</a:t>
            </a:r>
            <a:endParaRPr lang="en-US" dirty="0"/>
          </a:p>
        </p:txBody>
      </p:sp>
      <p:pic>
        <p:nvPicPr>
          <p:cNvPr id="22" name="Content Placeholder 21" descr="indian grid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-911" r="-1091" b="-1"/>
          <a:stretch/>
        </p:blipFill>
        <p:spPr>
          <a:xfrm>
            <a:off x="0" y="1467556"/>
            <a:ext cx="9144000" cy="46848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11AAA-43B9-461D-B7DC-BF6403B2929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61011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66" y="274638"/>
            <a:ext cx="7840133" cy="797806"/>
          </a:xfrm>
        </p:spPr>
        <p:txBody>
          <a:bodyPr>
            <a:normAutofit/>
          </a:bodyPr>
          <a:lstStyle/>
          <a:p>
            <a:r>
              <a:rPr lang="en-US" dirty="0" smtClean="0"/>
              <a:t>Energy </a:t>
            </a:r>
            <a:r>
              <a:rPr lang="en-US" dirty="0" err="1" smtClean="0"/>
              <a:t>vs</a:t>
            </a:r>
            <a:r>
              <a:rPr lang="en-US" dirty="0" smtClean="0"/>
              <a:t>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143000"/>
            <a:ext cx="8348133" cy="4983163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Energy</a:t>
            </a:r>
            <a:r>
              <a:rPr lang="en-US" sz="2400" dirty="0" smtClean="0"/>
              <a:t> </a:t>
            </a:r>
            <a:r>
              <a:rPr lang="en-US" sz="2000" dirty="0" smtClean="0"/>
              <a:t>is referred to as the ability to do work. Energy is measured in units called joules, J.  </a:t>
            </a:r>
            <a:r>
              <a:rPr lang="en-US" sz="2000" i="1" dirty="0" smtClean="0"/>
              <a:t>Electrical Ener</a:t>
            </a:r>
            <a:r>
              <a:rPr lang="en-US" sz="2000" dirty="0" smtClean="0"/>
              <a:t>gy is measured in watt </a:t>
            </a:r>
            <a:r>
              <a:rPr lang="en-US" sz="2000" dirty="0" err="1" smtClean="0"/>
              <a:t>hrs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i="1" dirty="0" smtClean="0"/>
              <a:t>        </a:t>
            </a:r>
            <a:r>
              <a:rPr lang="en-US" sz="2400" i="1" dirty="0" smtClean="0"/>
              <a:t>1 KwHr = 1 unit of electrical energy = 3.6 MJ</a:t>
            </a:r>
          </a:p>
          <a:p>
            <a:pPr marL="0" indent="0"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   MTOE ?</a:t>
            </a:r>
          </a:p>
          <a:p>
            <a:pPr marL="457200" lvl="1" indent="0">
              <a:buNone/>
            </a:pPr>
            <a:r>
              <a:rPr lang="en-US" sz="2400" i="1" dirty="0" smtClean="0"/>
              <a:t>MTOE = Million Tons of Oil Equivalent</a:t>
            </a:r>
          </a:p>
          <a:p>
            <a:pPr marL="457200" lvl="1" indent="0">
              <a:buNone/>
            </a:pPr>
            <a:r>
              <a:rPr lang="en-US" sz="2000" dirty="0" smtClean="0"/>
              <a:t>At a thermal plant ,1 </a:t>
            </a:r>
            <a:r>
              <a:rPr lang="en-US" sz="2000" dirty="0" err="1"/>
              <a:t>MWh</a:t>
            </a:r>
            <a:r>
              <a:rPr lang="en-US" sz="2000" dirty="0"/>
              <a:t> </a:t>
            </a:r>
            <a:r>
              <a:rPr lang="en-US" sz="2000" dirty="0" smtClean="0"/>
              <a:t>is generated </a:t>
            </a:r>
            <a:r>
              <a:rPr lang="en-US" sz="2000" dirty="0"/>
              <a:t>with 0.22 </a:t>
            </a:r>
            <a:r>
              <a:rPr lang="en-US" sz="2000" dirty="0" smtClean="0"/>
              <a:t>TOE fuel (with 39% thermal to electrical conversion efficiency)</a:t>
            </a:r>
            <a:endParaRPr lang="en-US" sz="2000" i="1" dirty="0"/>
          </a:p>
          <a:p>
            <a:r>
              <a:rPr lang="en-US" sz="2400" b="1" i="1" dirty="0"/>
              <a:t>Powe</a:t>
            </a:r>
            <a:r>
              <a:rPr lang="en-US" sz="2400" i="1" dirty="0"/>
              <a:t>r</a:t>
            </a:r>
            <a:r>
              <a:rPr lang="en-US" sz="2000" dirty="0"/>
              <a:t> is the rate at which energy is supplied (or energy per unit time). Power is measured in </a:t>
            </a:r>
            <a:r>
              <a:rPr lang="en-US" sz="2000" b="1" dirty="0"/>
              <a:t>watts. </a:t>
            </a:r>
            <a:r>
              <a:rPr lang="en-US" sz="2000" dirty="0"/>
              <a:t>One watt is equal to one joule supplied per </a:t>
            </a:r>
            <a:r>
              <a:rPr lang="en-US" sz="2000" dirty="0" smtClean="0"/>
              <a:t>second.</a:t>
            </a:r>
            <a:endParaRPr lang="en-US" sz="2000" dirty="0"/>
          </a:p>
          <a:p>
            <a:pPr marL="457200" lvl="1" indent="0">
              <a:buNone/>
            </a:pPr>
            <a:r>
              <a:rPr lang="en-US" sz="2400" i="1" dirty="0" smtClean="0"/>
              <a:t>Electrical Power     P = V X I        (V =Voltage, I = Current</a:t>
            </a:r>
            <a:r>
              <a:rPr lang="en-US" sz="2400" dirty="0" smtClean="0"/>
              <a:t>)</a:t>
            </a:r>
          </a:p>
          <a:p>
            <a:pPr marL="457200" lvl="1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11AAA-43B9-461D-B7DC-BF6403B2929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0891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Electricity Sector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MOP – Ministry of Power</a:t>
            </a:r>
          </a:p>
          <a:p>
            <a:r>
              <a:rPr lang="en-US" sz="2000" dirty="0" smtClean="0"/>
              <a:t>CEA – Central Electricity Authority</a:t>
            </a:r>
          </a:p>
          <a:p>
            <a:r>
              <a:rPr lang="en-US" sz="2000" dirty="0" smtClean="0"/>
              <a:t>CERC – Central Electricity Regulatory Commission</a:t>
            </a:r>
          </a:p>
          <a:p>
            <a:r>
              <a:rPr lang="en-US" sz="2000" dirty="0" smtClean="0"/>
              <a:t>MNRE – Ministry of  New and Renewable Energy</a:t>
            </a:r>
          </a:p>
          <a:p>
            <a:r>
              <a:rPr lang="en-US" sz="2000" dirty="0" smtClean="0"/>
              <a:t>BEE – Bureau of Energy Efficiency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b="1" i="1" dirty="0" smtClean="0"/>
              <a:t>Game Changers</a:t>
            </a:r>
          </a:p>
          <a:p>
            <a:pPr marL="0" indent="0">
              <a:buNone/>
            </a:pPr>
            <a:r>
              <a:rPr lang="en-US" sz="2000" dirty="0" smtClean="0"/>
              <a:t>National Electricity Act of 2003</a:t>
            </a:r>
          </a:p>
          <a:p>
            <a:pPr marL="0" indent="0">
              <a:buNone/>
            </a:pPr>
            <a:r>
              <a:rPr lang="en-US" sz="2000" dirty="0" smtClean="0"/>
              <a:t>Electricity Conservation Act of 2001</a:t>
            </a:r>
          </a:p>
          <a:p>
            <a:pPr marL="0" indent="0">
              <a:buNone/>
            </a:pPr>
            <a:r>
              <a:rPr lang="en-US" sz="2000" dirty="0" smtClean="0"/>
              <a:t>NAPCC  2008–  National Action Plan on Climate Change (8 Missions created)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135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Institutional set up of </a:t>
            </a:r>
            <a:r>
              <a:rPr lang="en-US" sz="2800" dirty="0" smtClean="0"/>
              <a:t>Power </a:t>
            </a:r>
            <a:r>
              <a:rPr lang="en-US" sz="2800" dirty="0"/>
              <a:t>S</a:t>
            </a:r>
            <a:r>
              <a:rPr lang="en-US" sz="2800" dirty="0" smtClean="0"/>
              <a:t>ector </a:t>
            </a:r>
            <a:r>
              <a:rPr lang="en-US" sz="2800" dirty="0"/>
              <a:t>in Tamil Nadu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1565" r="1565"/>
          <a:stretch>
            <a:fillRect/>
          </a:stretch>
        </p:blipFill>
        <p:spPr>
          <a:xfrm>
            <a:off x="609600" y="1600200"/>
            <a:ext cx="7924800" cy="4114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3124200" cy="596045"/>
          </a:xfrm>
        </p:spPr>
        <p:txBody>
          <a:bodyPr/>
          <a:lstStyle/>
          <a:p>
            <a:r>
              <a:rPr lang="en-US" dirty="0" smtClean="0"/>
              <a:t>Source: TERI study - DSM ACTION PLAN in TN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43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72" y="246416"/>
            <a:ext cx="7686700" cy="51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TN – Generation Installed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27050"/>
            <a:ext cx="5067299" cy="5411325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 smtClean="0"/>
              <a:t>Installed capacity: 17,540 MW</a:t>
            </a:r>
          </a:p>
          <a:p>
            <a:pPr lvl="1"/>
            <a:r>
              <a:rPr lang="en-US" sz="7200" dirty="0" smtClean="0"/>
              <a:t>10237 MW “firm” power (incl. IPPs &amp; Central share)</a:t>
            </a:r>
          </a:p>
          <a:p>
            <a:pPr lvl="1"/>
            <a:r>
              <a:rPr lang="en-US" sz="7200" dirty="0" smtClean="0"/>
              <a:t>7303 MW “infirm” power (wind, biomass, </a:t>
            </a:r>
            <a:r>
              <a:rPr lang="en-US" sz="7200" dirty="0" err="1" smtClean="0"/>
              <a:t>cogen</a:t>
            </a:r>
            <a:r>
              <a:rPr lang="en-US" sz="7200" dirty="0" smtClean="0"/>
              <a:t>)</a:t>
            </a:r>
          </a:p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dirty="0" smtClean="0"/>
              <a:t>Renewable </a:t>
            </a:r>
            <a:r>
              <a:rPr lang="en-US" sz="7200" dirty="0"/>
              <a:t>Energy Capacity  up to 31.03.2013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pl-PL" sz="7200" dirty="0"/>
              <a:t>Wind Power            	7145.00	</a:t>
            </a:r>
          </a:p>
          <a:p>
            <a:r>
              <a:rPr lang="en-US" sz="7200" dirty="0"/>
              <a:t>Bagasse Cogeneration	659.40	</a:t>
            </a:r>
          </a:p>
          <a:p>
            <a:r>
              <a:rPr lang="en-US" sz="7200" dirty="0"/>
              <a:t>Biomass Power		177.40	</a:t>
            </a:r>
          </a:p>
          <a:p>
            <a:r>
              <a:rPr lang="en-US" sz="7200" dirty="0"/>
              <a:t> Solar Power (SPV)	17.00	</a:t>
            </a:r>
          </a:p>
          <a:p>
            <a:pPr marL="0" indent="0">
              <a:buNone/>
            </a:pPr>
            <a:r>
              <a:rPr lang="en-US" sz="7200" dirty="0"/>
              <a:t>		 Total	7998.80</a:t>
            </a:r>
            <a:endParaRPr lang="en-US" sz="7200" dirty="0" smtClean="0"/>
          </a:p>
          <a:p>
            <a:pPr lvl="0"/>
            <a:endParaRPr lang="en-US" sz="7200" dirty="0" smtClean="0">
              <a:solidFill>
                <a:prstClr val="white"/>
              </a:solidFill>
            </a:endParaRPr>
          </a:p>
          <a:p>
            <a:r>
              <a:rPr lang="en-US" sz="7200" dirty="0">
                <a:solidFill>
                  <a:prstClr val="white"/>
                </a:solidFill>
              </a:rPr>
              <a:t>Supply: roughly 8,000 MW</a:t>
            </a:r>
          </a:p>
          <a:p>
            <a:pPr lvl="0"/>
            <a:r>
              <a:rPr lang="en-US" sz="7200" dirty="0" smtClean="0">
                <a:solidFill>
                  <a:prstClr val="white"/>
                </a:solidFill>
              </a:rPr>
              <a:t>Demand: roughly 12,000 MW</a:t>
            </a:r>
          </a:p>
          <a:p>
            <a:pPr lvl="0"/>
            <a:r>
              <a:rPr lang="en-US" sz="7200" dirty="0" smtClean="0">
                <a:solidFill>
                  <a:prstClr val="white"/>
                </a:solidFill>
              </a:rPr>
              <a:t>Shortage: roughly 4,000 MW</a:t>
            </a:r>
          </a:p>
          <a:p>
            <a:pPr lvl="0"/>
            <a:r>
              <a:rPr lang="en-US" sz="7200" dirty="0" smtClean="0">
                <a:solidFill>
                  <a:prstClr val="white"/>
                </a:solidFill>
              </a:rPr>
              <a:t>T&amp;D losses: around 18%</a:t>
            </a:r>
          </a:p>
          <a:p>
            <a:pPr lvl="0"/>
            <a:endParaRPr lang="en-US" sz="7200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185112"/>
            <a:ext cx="3619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0364" y="4488085"/>
            <a:ext cx="20605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265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70" y="104517"/>
            <a:ext cx="7686700" cy="51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Widening demand supply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6930"/>
            <a:ext cx="3694112" cy="516923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Limited capacity addition, despite several </a:t>
            </a:r>
            <a:r>
              <a:rPr lang="en-US" dirty="0" err="1"/>
              <a:t>MoU’s</a:t>
            </a:r>
            <a:r>
              <a:rPr lang="en-US" dirty="0"/>
              <a:t> and competitive bidding processes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266.5 </a:t>
            </a:r>
            <a:r>
              <a:rPr lang="en-US" dirty="0"/>
              <a:t>MW added in </a:t>
            </a:r>
            <a:r>
              <a:rPr lang="en-US" dirty="0" smtClean="0"/>
              <a:t>6 years; while 45,58,000 consumers were added during the same period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300" dirty="0" smtClean="0"/>
              <a:t>Source</a:t>
            </a:r>
            <a:r>
              <a:rPr lang="en-US" sz="1300" dirty="0"/>
              <a:t>: </a:t>
            </a:r>
            <a:r>
              <a:rPr lang="en-US" sz="1300" dirty="0" smtClean="0"/>
              <a:t>Data Hand book </a:t>
            </a:r>
            <a:r>
              <a:rPr lang="en-US" sz="1300" dirty="0" smtClean="0">
                <a:hlinkClick r:id="rId2"/>
              </a:rPr>
              <a:t>www.tangedco.gov.in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11AAA-43B9-461D-B7DC-BF6403B2929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037" y="701121"/>
            <a:ext cx="490696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035" y="3742660"/>
            <a:ext cx="4906963" cy="265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101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63526" y="0"/>
            <a:ext cx="858047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Capacity addition: proposed vs. actual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4646055"/>
              </p:ext>
            </p:extLst>
          </p:nvPr>
        </p:nvGraphicFramePr>
        <p:xfrm>
          <a:off x="728134" y="1267958"/>
          <a:ext cx="8057829" cy="3921165"/>
        </p:xfrm>
        <a:graphic>
          <a:graphicData uri="http://schemas.openxmlformats.org/drawingml/2006/table">
            <a:tbl>
              <a:tblPr/>
              <a:tblGrid>
                <a:gridCol w="2440172"/>
                <a:gridCol w="1222744"/>
                <a:gridCol w="1194512"/>
                <a:gridCol w="1137684"/>
                <a:gridCol w="978195"/>
                <a:gridCol w="1084522"/>
              </a:tblGrid>
              <a:tr h="465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2007-08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2008-09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2009-10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2010-11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2011-12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35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Installed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capacity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(MW)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10122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10214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10214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10237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10364.5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Demand (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MW)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10,046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7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Proposed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capacity addition (MW)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4,640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5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Delivered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capacity addition (MW)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666875" algn="l"/>
                          <a:tab pos="4772025" algn="l"/>
                        </a:tabLs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479688" y="5922619"/>
            <a:ext cx="2707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white"/>
                </a:solidFill>
              </a:rPr>
              <a:t>Source: Energy Policy Note, TNEB</a:t>
            </a:r>
          </a:p>
        </p:txBody>
      </p:sp>
    </p:spTree>
    <p:extLst>
      <p:ext uri="{BB962C8B-B14F-4D97-AF65-F5344CB8AC3E}">
        <p14:creationId xmlns:p14="http://schemas.microsoft.com/office/powerpoint/2010/main" xmlns="" val="99292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HGｺﾞｼｯｸM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HGｺﾞｼｯｸM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Horizon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  <a:fontScheme name="Horizon">
    <a:majorFont>
      <a:latin typeface="Arial Narrow"/>
      <a:ea typeface=""/>
      <a:cs typeface=""/>
      <a:font script="Jpan" typeface="HGｺﾞｼｯｸM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HGｺﾞｼｯｸM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Horizon">
    <a:fillStyleLst>
      <a:solidFill>
        <a:schemeClr val="phClr"/>
      </a:solidFill>
      <a:gradFill rotWithShape="1">
        <a:gsLst>
          <a:gs pos="0">
            <a:schemeClr val="phClr">
              <a:tint val="83000"/>
              <a:shade val="100000"/>
              <a:satMod val="100000"/>
            </a:schemeClr>
          </a:gs>
          <a:gs pos="100000">
            <a:schemeClr val="phClr">
              <a:tint val="61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</a:schemeClr>
          </a:gs>
          <a:gs pos="100000">
            <a:schemeClr val="phClr">
              <a:tint val="90000"/>
              <a:alpha val="100000"/>
              <a:satMod val="2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5240" cap="flat" cmpd="sng" algn="ctr">
        <a:solidFill>
          <a:schemeClr val="phClr">
            <a:tint val="25000"/>
            <a:alpha val="25000"/>
          </a:schemeClr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2924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6000"/>
              <a:shade val="100000"/>
              <a:alpha val="100000"/>
              <a:satMod val="140000"/>
            </a:schemeClr>
          </a:gs>
          <a:gs pos="31000">
            <a:schemeClr val="phClr">
              <a:tint val="100000"/>
              <a:shade val="90000"/>
              <a:alpha val="100000"/>
            </a:schemeClr>
          </a:gs>
          <a:gs pos="100000">
            <a:schemeClr val="phClr">
              <a:tint val="100000"/>
              <a:shade val="80000"/>
              <a:alpha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hade val="100000"/>
              <a:alpha val="100000"/>
              <a:satMod val="180000"/>
            </a:schemeClr>
          </a:gs>
          <a:gs pos="41000">
            <a:schemeClr val="phClr">
              <a:tint val="100000"/>
              <a:shade val="100000"/>
              <a:alpha val="100000"/>
              <a:satMod val="150000"/>
            </a:schemeClr>
          </a:gs>
          <a:gs pos="100000">
            <a:schemeClr val="phClr">
              <a:tint val="100000"/>
              <a:shade val="65000"/>
              <a:alpha val="100000"/>
            </a:schemeClr>
          </a:gs>
        </a:gsLst>
        <a:path path="circle">
          <a:fillToRect l="50000" t="8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1926</TotalTime>
  <Words>1093</Words>
  <Application>Microsoft Office PowerPoint</Application>
  <PresentationFormat>On-screen Show (4:3)</PresentationFormat>
  <Paragraphs>199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Black</vt:lpstr>
      <vt:lpstr>Tamil Nadu’s electricity sector Status and Challenges</vt:lpstr>
      <vt:lpstr>OUTLINE </vt:lpstr>
      <vt:lpstr>Typical Electrical Power System</vt:lpstr>
      <vt:lpstr>Energy vs Power</vt:lpstr>
      <vt:lpstr>Central Electricity Sector </vt:lpstr>
      <vt:lpstr>Institutional set up of Power Sector in Tamil Nadu  </vt:lpstr>
      <vt:lpstr>TN – Generation Installed Capacity</vt:lpstr>
      <vt:lpstr>Widening demand supply gap</vt:lpstr>
      <vt:lpstr>Capacity addition: proposed vs. actual</vt:lpstr>
      <vt:lpstr>Tariffs: Tamil Nadu vs. India (paisa/KwH)</vt:lpstr>
      <vt:lpstr>TN  Consumption Data Source- 2011 Athena Infonomics</vt:lpstr>
      <vt:lpstr>Tamil Nadu – high price paid for electricity</vt:lpstr>
      <vt:lpstr>100% Electrification in TN?</vt:lpstr>
      <vt:lpstr>Slide 14</vt:lpstr>
      <vt:lpstr>Slide 15</vt:lpstr>
      <vt:lpstr>Demand Analysis / Forecast</vt:lpstr>
      <vt:lpstr>Demand Analysis /Forecast</vt:lpstr>
      <vt:lpstr>SuppIy Options -Integrating RE, EE and Conventional energy</vt:lpstr>
      <vt:lpstr>Dispatch of energy resources</vt:lpstr>
      <vt:lpstr>Transmission Bottlenecks</vt:lpstr>
      <vt:lpstr>TN Electricity Sector -  Challenges</vt:lpstr>
      <vt:lpstr>Why do we need to be concerned about TN’s electricity scenario ?? </vt:lpstr>
      <vt:lpstr>Paradigm Shift in thinking ?? source – ILSR (www.ilsr.org)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Tamil Nadu’s electricity sector Status and Challenges</dc:title>
  <dc:creator>Kalpana Dulipsingh</dc:creator>
  <cp:lastModifiedBy>Dinesh Dulipsingh</cp:lastModifiedBy>
  <cp:revision>38</cp:revision>
  <dcterms:created xsi:type="dcterms:W3CDTF">2013-12-12T18:16:29Z</dcterms:created>
  <dcterms:modified xsi:type="dcterms:W3CDTF">2013-12-14T03:14:21Z</dcterms:modified>
</cp:coreProperties>
</file>